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56" r:id="rId2"/>
    <p:sldId id="257" r:id="rId3"/>
    <p:sldId id="271" r:id="rId4"/>
    <p:sldId id="262" r:id="rId5"/>
    <p:sldId id="258" r:id="rId6"/>
    <p:sldId id="272" r:id="rId7"/>
    <p:sldId id="259" r:id="rId8"/>
    <p:sldId id="260" r:id="rId9"/>
    <p:sldId id="265" r:id="rId10"/>
    <p:sldId id="266" r:id="rId11"/>
    <p:sldId id="267" r:id="rId12"/>
    <p:sldId id="261" r:id="rId13"/>
    <p:sldId id="268" r:id="rId14"/>
    <p:sldId id="264" r:id="rId15"/>
    <p:sldId id="269" r:id="rId16"/>
    <p:sldId id="270"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154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8E9140F-2E04-4BDF-B680-43D0C8B9C575}" type="datetimeFigureOut">
              <a:rPr lang="en-US" smtClean="0"/>
              <a:t>7/9/2019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B39BAFA-0318-492E-A019-278AB71331B3}" type="slidenum">
              <a:rPr lang="en-US" smtClean="0"/>
              <a:t>‹#›</a:t>
            </a:fld>
            <a:endParaRPr lang="en-US"/>
          </a:p>
        </p:txBody>
      </p:sp>
      <p:sp>
        <p:nvSpPr>
          <p:cNvPr id="7" name="Rectangle 6"/>
          <p:cNvSpPr/>
          <p:nvPr userDrawn="1"/>
        </p:nvSpPr>
        <p:spPr>
          <a:xfrm>
            <a:off x="0" y="6570647"/>
            <a:ext cx="9144000" cy="3016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416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8E9140F-2E04-4BDF-B680-43D0C8B9C575}" type="datetimeFigureOut">
              <a:rPr lang="en-US" smtClean="0"/>
              <a:t>7/9/2019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B39BAFA-0318-492E-A019-278AB71331B3}" type="slidenum">
              <a:rPr lang="en-US" smtClean="0"/>
              <a:t>‹#›</a:t>
            </a:fld>
            <a:endParaRPr lang="en-US"/>
          </a:p>
        </p:txBody>
      </p:sp>
    </p:spTree>
    <p:extLst>
      <p:ext uri="{BB962C8B-B14F-4D97-AF65-F5344CB8AC3E}">
        <p14:creationId xmlns:p14="http://schemas.microsoft.com/office/powerpoint/2010/main" val="217904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8E9140F-2E04-4BDF-B680-43D0C8B9C575}" type="datetimeFigureOut">
              <a:rPr lang="en-US" smtClean="0"/>
              <a:t>7/9/2019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B39BAFA-0318-492E-A019-278AB71331B3}" type="slidenum">
              <a:rPr lang="en-US" smtClean="0"/>
              <a:t>‹#›</a:t>
            </a:fld>
            <a:endParaRPr lang="en-US"/>
          </a:p>
        </p:txBody>
      </p:sp>
    </p:spTree>
    <p:extLst>
      <p:ext uri="{BB962C8B-B14F-4D97-AF65-F5344CB8AC3E}">
        <p14:creationId xmlns:p14="http://schemas.microsoft.com/office/powerpoint/2010/main" val="314325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8E9140F-2E04-4BDF-B680-43D0C8B9C575}" type="datetimeFigureOut">
              <a:rPr lang="en-US" smtClean="0"/>
              <a:t>7/9/2019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B39BAFA-0318-492E-A019-278AB71331B3}" type="slidenum">
              <a:rPr lang="en-US" smtClean="0"/>
              <a:t>‹#›</a:t>
            </a:fld>
            <a:endParaRPr lang="en-US"/>
          </a:p>
        </p:txBody>
      </p:sp>
    </p:spTree>
    <p:extLst>
      <p:ext uri="{BB962C8B-B14F-4D97-AF65-F5344CB8AC3E}">
        <p14:creationId xmlns:p14="http://schemas.microsoft.com/office/powerpoint/2010/main" val="352704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8E9140F-2E04-4BDF-B680-43D0C8B9C575}" type="datetimeFigureOut">
              <a:rPr lang="en-US" smtClean="0"/>
              <a:t>7/9/2019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B39BAFA-0318-492E-A019-278AB71331B3}" type="slidenum">
              <a:rPr lang="en-US" smtClean="0"/>
              <a:t>‹#›</a:t>
            </a:fld>
            <a:endParaRPr lang="en-US"/>
          </a:p>
        </p:txBody>
      </p:sp>
    </p:spTree>
    <p:extLst>
      <p:ext uri="{BB962C8B-B14F-4D97-AF65-F5344CB8AC3E}">
        <p14:creationId xmlns:p14="http://schemas.microsoft.com/office/powerpoint/2010/main" val="36868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E9140F-2E04-4BDF-B680-43D0C8B9C575}" type="datetimeFigureOut">
              <a:rPr lang="en-US" smtClean="0"/>
              <a:t>7/9/2019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B39BAFA-0318-492E-A019-278AB71331B3}" type="slidenum">
              <a:rPr lang="en-US" smtClean="0"/>
              <a:t>‹#›</a:t>
            </a:fld>
            <a:endParaRPr lang="en-US"/>
          </a:p>
        </p:txBody>
      </p:sp>
    </p:spTree>
    <p:extLst>
      <p:ext uri="{BB962C8B-B14F-4D97-AF65-F5344CB8AC3E}">
        <p14:creationId xmlns:p14="http://schemas.microsoft.com/office/powerpoint/2010/main" val="377550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8E9140F-2E04-4BDF-B680-43D0C8B9C575}" type="datetimeFigureOut">
              <a:rPr lang="en-US" smtClean="0"/>
              <a:t>7/9/2019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8B39BAFA-0318-492E-A019-278AB71331B3}" type="slidenum">
              <a:rPr lang="en-US" smtClean="0"/>
              <a:t>‹#›</a:t>
            </a:fld>
            <a:endParaRPr lang="en-US"/>
          </a:p>
        </p:txBody>
      </p:sp>
    </p:spTree>
    <p:extLst>
      <p:ext uri="{BB962C8B-B14F-4D97-AF65-F5344CB8AC3E}">
        <p14:creationId xmlns:p14="http://schemas.microsoft.com/office/powerpoint/2010/main" val="1896007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8E9140F-2E04-4BDF-B680-43D0C8B9C575}" type="datetimeFigureOut">
              <a:rPr lang="en-US" smtClean="0"/>
              <a:t>7/9/2019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8B39BAFA-0318-492E-A019-278AB71331B3}" type="slidenum">
              <a:rPr lang="en-US" smtClean="0"/>
              <a:t>‹#›</a:t>
            </a:fld>
            <a:endParaRPr lang="en-US"/>
          </a:p>
        </p:txBody>
      </p:sp>
    </p:spTree>
    <p:extLst>
      <p:ext uri="{BB962C8B-B14F-4D97-AF65-F5344CB8AC3E}">
        <p14:creationId xmlns:p14="http://schemas.microsoft.com/office/powerpoint/2010/main" val="7175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8E9140F-2E04-4BDF-B680-43D0C8B9C575}" type="datetimeFigureOut">
              <a:rPr lang="en-US" smtClean="0"/>
              <a:t>7/9/2019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8B39BAFA-0318-492E-A019-278AB71331B3}" type="slidenum">
              <a:rPr lang="en-US" smtClean="0"/>
              <a:t>‹#›</a:t>
            </a:fld>
            <a:endParaRPr lang="en-US"/>
          </a:p>
        </p:txBody>
      </p:sp>
    </p:spTree>
    <p:extLst>
      <p:ext uri="{BB962C8B-B14F-4D97-AF65-F5344CB8AC3E}">
        <p14:creationId xmlns:p14="http://schemas.microsoft.com/office/powerpoint/2010/main" val="3086812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E9140F-2E04-4BDF-B680-43D0C8B9C575}" type="datetimeFigureOut">
              <a:rPr lang="en-US" smtClean="0"/>
              <a:t>7/9/2019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B39BAFA-0318-492E-A019-278AB71331B3}" type="slidenum">
              <a:rPr lang="en-US" smtClean="0"/>
              <a:t>‹#›</a:t>
            </a:fld>
            <a:endParaRPr lang="en-US"/>
          </a:p>
        </p:txBody>
      </p:sp>
    </p:spTree>
    <p:extLst>
      <p:ext uri="{BB962C8B-B14F-4D97-AF65-F5344CB8AC3E}">
        <p14:creationId xmlns:p14="http://schemas.microsoft.com/office/powerpoint/2010/main" val="1550933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E9140F-2E04-4BDF-B680-43D0C8B9C575}" type="datetimeFigureOut">
              <a:rPr lang="en-US" smtClean="0"/>
              <a:t>7/9/2019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B39BAFA-0318-492E-A019-278AB71331B3}" type="slidenum">
              <a:rPr lang="en-US" smtClean="0"/>
              <a:t>‹#›</a:t>
            </a:fld>
            <a:endParaRPr lang="en-US"/>
          </a:p>
        </p:txBody>
      </p:sp>
    </p:spTree>
    <p:extLst>
      <p:ext uri="{BB962C8B-B14F-4D97-AF65-F5344CB8AC3E}">
        <p14:creationId xmlns:p14="http://schemas.microsoft.com/office/powerpoint/2010/main" val="269068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642197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ars.usda.gov/ARSUserFiles/02080000/Animal%20Genome%20to%20Phenome%20Executive%20Summary.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hyperlink" Target="https://www.gatesnotes.com/About-Bill-Gates/Future-of-Foo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068287" y="1"/>
            <a:ext cx="5323114" cy="6858000"/>
          </a:xfrm>
          <a:prstGeom prst="rect">
            <a:avLst/>
          </a:prstGeom>
          <a:noFill/>
          <a:ln>
            <a:noFill/>
          </a:ln>
          <a:effectLst/>
        </p:spPr>
      </p:pic>
      <p:sp>
        <p:nvSpPr>
          <p:cNvPr id="2" name="Rectangle 1">
            <a:extLst>
              <a:ext uri="{FF2B5EF4-FFF2-40B4-BE49-F238E27FC236}">
                <a16:creationId xmlns:a16="http://schemas.microsoft.com/office/drawing/2014/main" id="{F4B5A2DB-9BF1-4CD0-8D7B-D510C3CDAC7F}"/>
              </a:ext>
            </a:extLst>
          </p:cNvPr>
          <p:cNvSpPr/>
          <p:nvPr/>
        </p:nvSpPr>
        <p:spPr>
          <a:xfrm>
            <a:off x="2068286" y="6458168"/>
            <a:ext cx="7075714" cy="276999"/>
          </a:xfrm>
          <a:prstGeom prst="rect">
            <a:avLst/>
          </a:prstGeom>
        </p:spPr>
        <p:txBody>
          <a:bodyPr wrap="square">
            <a:spAutoFit/>
          </a:bodyPr>
          <a:lstStyle/>
          <a:p>
            <a:r>
              <a:rPr lang="en-US" sz="1200" b="1" dirty="0">
                <a:latin typeface="Calibri" panose="020F0502020204030204" pitchFamily="34" charset="0"/>
                <a:ea typeface="Calibri" panose="020F0502020204030204" pitchFamily="34" charset="0"/>
              </a:rPr>
              <a:t>Frontiers in Genetics May 2019 Volume 10:327 </a:t>
            </a:r>
            <a:r>
              <a:rPr lang="en-US" sz="1200" b="1" dirty="0" err="1">
                <a:latin typeface="Calibri" panose="020F0502020204030204" pitchFamily="34" charset="0"/>
                <a:ea typeface="Calibri" panose="020F0502020204030204" pitchFamily="34" charset="0"/>
              </a:rPr>
              <a:t>doi</a:t>
            </a:r>
            <a:r>
              <a:rPr lang="en-US" sz="1200" b="1" dirty="0">
                <a:latin typeface="Calibri" panose="020F0502020204030204" pitchFamily="34" charset="0"/>
                <a:ea typeface="Calibri" panose="020F0502020204030204" pitchFamily="34" charset="0"/>
              </a:rPr>
              <a:t>: 10.3389/fgene.2019.00327</a:t>
            </a:r>
            <a:endParaRPr lang="en-US" sz="1200" b="1" dirty="0"/>
          </a:p>
        </p:txBody>
      </p:sp>
    </p:spTree>
    <p:extLst>
      <p:ext uri="{BB962C8B-B14F-4D97-AF65-F5344CB8AC3E}">
        <p14:creationId xmlns:p14="http://schemas.microsoft.com/office/powerpoint/2010/main" val="364388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200" b="0" i="0" u="none" strike="noStrike" cap="none" normalizeH="0" baseline="0">
                <a:ln>
                  <a:noFill/>
                </a:ln>
                <a:solidFill>
                  <a:schemeClr val="tx1"/>
                </a:solidFill>
                <a:effectLst/>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p:nvPr/>
        </p:nvSpPr>
        <p:spPr>
          <a:xfrm>
            <a:off x="3862316" y="5110157"/>
            <a:ext cx="5123384" cy="882742"/>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Calibri" panose="020F0502020204030204" pitchFamily="34" charset="0"/>
              </a:rPr>
              <a:t>Development of electronic sensors combined with improved on farm data infrastructure to automate data collection</a:t>
            </a:r>
            <a:r>
              <a:rPr lang="en-US" sz="1600" baseline="30000" dirty="0">
                <a:latin typeface="Calibri" panose="020F0502020204030204" pitchFamily="34" charset="0"/>
                <a:ea typeface="Calibri" panose="020F0502020204030204" pitchFamily="34" charset="0"/>
                <a:cs typeface="Calibri" panose="020F0502020204030204" pitchFamily="34" charset="0"/>
              </a:rPr>
              <a:t>5</a:t>
            </a:r>
            <a:r>
              <a:rPr lang="en-US" sz="1600" dirty="0">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306053" y="1706398"/>
            <a:ext cx="4140987" cy="2700476"/>
          </a:xfrm>
          <a:prstGeom prst="rect">
            <a:avLst/>
          </a:prstGeom>
        </p:spPr>
        <p:txBody>
          <a:bodyPr wrap="square">
            <a:spAutoFit/>
          </a:bodyPr>
          <a:lstStyle/>
          <a:p>
            <a:r>
              <a:rPr lang="en-US" sz="2400" b="1" u="sng" dirty="0">
                <a:solidFill>
                  <a:srgbClr val="FFFF00"/>
                </a:solidFill>
              </a:rPr>
              <a:t>Action</a:t>
            </a:r>
          </a:p>
          <a:p>
            <a:endParaRPr lang="en-US" sz="2400" dirty="0">
              <a:solidFill>
                <a:srgbClr val="FF0000"/>
              </a:solidFill>
            </a:endParaRPr>
          </a:p>
          <a:p>
            <a:r>
              <a:rPr lang="en-US" sz="2400" dirty="0">
                <a:solidFill>
                  <a:srgbClr val="92D050"/>
                </a:solidFill>
              </a:rPr>
              <a:t>Shift from genotyping to phenotyping. Define useful phenotypes, sensor development, and data infrastructure.</a:t>
            </a:r>
          </a:p>
        </p:txBody>
      </p:sp>
      <p:sp>
        <p:nvSpPr>
          <p:cNvPr id="23" name="Rectangle 22"/>
          <p:cNvSpPr/>
          <p:nvPr/>
        </p:nvSpPr>
        <p:spPr>
          <a:xfrm>
            <a:off x="4579761" y="41017"/>
            <a:ext cx="4549355" cy="6890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a:spLocks noChangeArrowheads="1"/>
          </p:cNvSpPr>
          <p:nvPr/>
        </p:nvSpPr>
        <p:spPr bwMode="auto">
          <a:xfrm>
            <a:off x="202413" y="189757"/>
            <a:ext cx="7741286" cy="80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Discovery Science</a:t>
            </a:r>
            <a:endParaRPr kumimoji="0" lang="en-US" altLang="en-US" sz="2400" b="1"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b="1" dirty="0">
                <a:latin typeface="Arial" panose="020B0604020202020204" pitchFamily="34" charset="0"/>
                <a:ea typeface="Times New Roman" panose="02020603050405020304" pitchFamily="18" charset="0"/>
                <a:cs typeface="Times New Roman" panose="02020603050405020304" pitchFamily="18" charset="0"/>
              </a:rPr>
              <a:t>c) Applying Precision Agriculture Technologies to Animal Phenotyping</a:t>
            </a:r>
          </a:p>
        </p:txBody>
      </p:sp>
      <p:pic>
        <p:nvPicPr>
          <p:cNvPr id="8" name="Picture 7">
            <a:extLst>
              <a:ext uri="{FF2B5EF4-FFF2-40B4-BE49-F238E27FC236}">
                <a16:creationId xmlns:a16="http://schemas.microsoft.com/office/drawing/2014/main" id="{1BE1B889-A8B0-4C65-BE79-4D3119E0129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2316" y="1874712"/>
            <a:ext cx="5123384" cy="3108576"/>
          </a:xfrm>
          <a:prstGeom prst="rect">
            <a:avLst/>
          </a:prstGeom>
          <a:noFill/>
          <a:ln>
            <a:noFill/>
          </a:ln>
        </p:spPr>
      </p:pic>
      <p:sp>
        <p:nvSpPr>
          <p:cNvPr id="2" name="Rectangle 1">
            <a:extLst>
              <a:ext uri="{FF2B5EF4-FFF2-40B4-BE49-F238E27FC236}">
                <a16:creationId xmlns:a16="http://schemas.microsoft.com/office/drawing/2014/main" id="{5A6850A4-E2D5-4705-A281-D4565D432D1A}"/>
              </a:ext>
            </a:extLst>
          </p:cNvPr>
          <p:cNvSpPr/>
          <p:nvPr/>
        </p:nvSpPr>
        <p:spPr>
          <a:xfrm>
            <a:off x="306053" y="6400800"/>
            <a:ext cx="2180662" cy="276999"/>
          </a:xfrm>
          <a:prstGeom prst="rect">
            <a:avLst/>
          </a:prstGeom>
        </p:spPr>
        <p:txBody>
          <a:bodyPr wrap="none">
            <a:spAutoFit/>
          </a:bodyPr>
          <a:lstStyle/>
          <a:p>
            <a:r>
              <a:rPr lang="en-US" sz="1200" baseline="30000" dirty="0">
                <a:latin typeface="Calibri" panose="020F0502020204030204" pitchFamily="34" charset="0"/>
                <a:ea typeface="Calibri" panose="020F0502020204030204" pitchFamily="34" charset="0"/>
                <a:cs typeface="Times New Roman" panose="02020603050405020304" pitchFamily="18" charset="0"/>
              </a:rPr>
              <a:t>5</a:t>
            </a:r>
            <a:r>
              <a:rPr lang="en-US" sz="1200" dirty="0">
                <a:latin typeface="Calibri" panose="020F0502020204030204" pitchFamily="34" charset="0"/>
                <a:ea typeface="Calibri" panose="020F0502020204030204" pitchFamily="34" charset="0"/>
                <a:cs typeface="Times New Roman" panose="02020603050405020304" pitchFamily="18" charset="0"/>
              </a:rPr>
              <a:t>Shutterstock image753946003.</a:t>
            </a:r>
            <a:endParaRPr lang="en-US" sz="1200" dirty="0"/>
          </a:p>
        </p:txBody>
      </p:sp>
    </p:spTree>
    <p:extLst>
      <p:ext uri="{BB962C8B-B14F-4D97-AF65-F5344CB8AC3E}">
        <p14:creationId xmlns:p14="http://schemas.microsoft.com/office/powerpoint/2010/main" val="2220175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5"/>
          <p:cNvPicPr/>
          <p:nvPr/>
        </p:nvPicPr>
        <p:blipFill>
          <a:blip r:embed="rId2" cstate="print">
            <a:extLst>
              <a:ext uri="{28A0092B-C50C-407E-A947-70E740481C1C}">
                <a14:useLocalDpi xmlns:a14="http://schemas.microsoft.com/office/drawing/2010/main" val="0"/>
              </a:ext>
            </a:extLst>
          </a:blip>
          <a:stretch>
            <a:fillRect/>
          </a:stretch>
        </p:blipFill>
        <p:spPr>
          <a:xfrm>
            <a:off x="4343400" y="1464727"/>
            <a:ext cx="4303130" cy="3950350"/>
          </a:xfrm>
          <a:prstGeom prst="rect">
            <a:avLst/>
          </a:prstGeom>
        </p:spPr>
      </p:pic>
      <p:sp>
        <p:nvSpPr>
          <p:cNvPr id="21" name="Rectangle 20"/>
          <p:cNvSpPr/>
          <p:nvPr/>
        </p:nvSpPr>
        <p:spPr>
          <a:xfrm>
            <a:off x="4257091" y="5505351"/>
            <a:ext cx="4957011" cy="1323439"/>
          </a:xfrm>
          <a:prstGeom prst="rect">
            <a:avLst/>
          </a:prstGeom>
        </p:spPr>
        <p:txBody>
          <a:bodyPr wrap="square">
            <a:spAutoFit/>
          </a:bodyPr>
          <a:lstStyle/>
          <a:p>
            <a:r>
              <a:rPr lang="en-US" sz="1600" dirty="0">
                <a:latin typeface="Calibri" panose="020F0502020204030204" pitchFamily="34" charset="0"/>
                <a:ea typeface="Calibri" panose="020F0502020204030204" pitchFamily="34" charset="0"/>
              </a:rPr>
              <a:t>Every individual animal is a collection of organisms, made up of the host animal, and its microbiome, the symbiotic, commensal and often parasitic or pathogenic organisms that reside either in or on the animal that can affect animal productivity</a:t>
            </a:r>
            <a:r>
              <a:rPr lang="en-US" sz="1600" baseline="30000" dirty="0">
                <a:latin typeface="Calibri" panose="020F0502020204030204" pitchFamily="34" charset="0"/>
                <a:ea typeface="Calibri" panose="020F0502020204030204" pitchFamily="34" charset="0"/>
              </a:rPr>
              <a:t>6</a:t>
            </a:r>
            <a:r>
              <a:rPr lang="en-US" sz="1600" dirty="0">
                <a:latin typeface="Calibri" panose="020F0502020204030204" pitchFamily="34" charset="0"/>
                <a:ea typeface="Calibri" panose="020F0502020204030204" pitchFamily="34" charset="0"/>
              </a:rPr>
              <a:t>.</a:t>
            </a:r>
            <a:endParaRPr lang="en-US" sz="1600" dirty="0"/>
          </a:p>
        </p:txBody>
      </p:sp>
      <p:sp>
        <p:nvSpPr>
          <p:cNvPr id="22" name="Rectangle 21"/>
          <p:cNvSpPr/>
          <p:nvPr/>
        </p:nvSpPr>
        <p:spPr>
          <a:xfrm>
            <a:off x="256837" y="2462481"/>
            <a:ext cx="4086563" cy="2862322"/>
          </a:xfrm>
          <a:prstGeom prst="rect">
            <a:avLst/>
          </a:prstGeom>
        </p:spPr>
        <p:txBody>
          <a:bodyPr wrap="square">
            <a:spAutoFit/>
          </a:bodyPr>
          <a:lstStyle/>
          <a:p>
            <a:r>
              <a:rPr lang="en-US" sz="2000" b="1" u="sng" dirty="0">
                <a:solidFill>
                  <a:srgbClr val="FFFF00"/>
                </a:solidFill>
              </a:rPr>
              <a:t>Action</a:t>
            </a:r>
          </a:p>
          <a:p>
            <a:endParaRPr lang="en-US" sz="2000" dirty="0">
              <a:solidFill>
                <a:srgbClr val="FF0000"/>
              </a:solidFill>
            </a:endParaRPr>
          </a:p>
          <a:p>
            <a:pPr marL="342900" indent="-342900">
              <a:buFont typeface="Arial" panose="020B0604020202020204" pitchFamily="34" charset="0"/>
              <a:buChar char="•"/>
            </a:pPr>
            <a:r>
              <a:rPr lang="en-US" sz="2000" dirty="0">
                <a:solidFill>
                  <a:srgbClr val="92D050"/>
                </a:solidFill>
              </a:rPr>
              <a:t>Adequate microbial reference genomes </a:t>
            </a:r>
          </a:p>
          <a:p>
            <a:pPr marL="342900" indent="-342900">
              <a:buFont typeface="Arial" panose="020B0604020202020204" pitchFamily="34" charset="0"/>
              <a:buChar char="•"/>
            </a:pPr>
            <a:r>
              <a:rPr lang="en-US" sz="2000" dirty="0">
                <a:solidFill>
                  <a:srgbClr val="92D050"/>
                </a:solidFill>
              </a:rPr>
              <a:t>Determine role of microbiome during different animal states</a:t>
            </a:r>
          </a:p>
          <a:p>
            <a:pPr marL="800100" lvl="1" indent="-342900">
              <a:buFont typeface="Arial" panose="020B0604020202020204" pitchFamily="34" charset="0"/>
              <a:buChar char="•"/>
            </a:pPr>
            <a:r>
              <a:rPr lang="en-US" sz="2000" dirty="0">
                <a:solidFill>
                  <a:srgbClr val="92D050"/>
                </a:solidFill>
              </a:rPr>
              <a:t>Disease</a:t>
            </a:r>
          </a:p>
          <a:p>
            <a:pPr marL="800100" lvl="1" indent="-342900">
              <a:buFont typeface="Arial" panose="020B0604020202020204" pitchFamily="34" charset="0"/>
              <a:buChar char="•"/>
            </a:pPr>
            <a:r>
              <a:rPr lang="en-US" sz="2000" dirty="0">
                <a:solidFill>
                  <a:srgbClr val="92D050"/>
                </a:solidFill>
              </a:rPr>
              <a:t>Production facilities</a:t>
            </a:r>
          </a:p>
          <a:p>
            <a:pPr marL="800100" lvl="1" indent="-342900">
              <a:buFont typeface="Arial" panose="020B0604020202020204" pitchFamily="34" charset="0"/>
              <a:buChar char="•"/>
            </a:pPr>
            <a:r>
              <a:rPr lang="en-US" sz="2000" dirty="0">
                <a:solidFill>
                  <a:srgbClr val="92D050"/>
                </a:solidFill>
              </a:rPr>
              <a:t>Environments</a:t>
            </a:r>
          </a:p>
        </p:txBody>
      </p:sp>
      <p:sp>
        <p:nvSpPr>
          <p:cNvPr id="9" name="Rectangle 8"/>
          <p:cNvSpPr>
            <a:spLocks noChangeArrowheads="1"/>
          </p:cNvSpPr>
          <p:nvPr/>
        </p:nvSpPr>
        <p:spPr bwMode="auto">
          <a:xfrm>
            <a:off x="256837" y="205673"/>
            <a:ext cx="8630325" cy="163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Discovery Science</a:t>
            </a:r>
          </a:p>
          <a:p>
            <a:pPr lvl="0" defTabSz="914400" eaLnBrk="0" fontAlgn="base" hangingPunct="0">
              <a:spcBef>
                <a:spcPct val="0"/>
              </a:spcBef>
              <a:spcAft>
                <a:spcPct val="0"/>
              </a:spcAft>
            </a:pPr>
            <a:r>
              <a:rPr lang="en-US" altLang="en-US" b="1" dirty="0">
                <a:latin typeface="Arial" panose="020B0604020202020204" pitchFamily="34" charset="0"/>
                <a:ea typeface="Times New Roman" panose="02020603050405020304" pitchFamily="18" charset="0"/>
                <a:cs typeface="Times New Roman" panose="02020603050405020304" pitchFamily="18" charset="0"/>
              </a:rPr>
              <a:t>d) Harnessing the Microbiome to Improve the Efficiency and Sustainability of Livestock Production</a:t>
            </a:r>
          </a:p>
          <a:p>
            <a:pPr lvl="0" defTabSz="914400" eaLnBrk="0" fontAlgn="base" hangingPunct="0">
              <a:spcBef>
                <a:spcPct val="0"/>
              </a:spcBef>
              <a:spcAft>
                <a:spcPct val="0"/>
              </a:spcAft>
            </a:pPr>
            <a:endParaRPr lang="en-US" altLang="en-US" b="1" dirty="0">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414658BE-630F-4293-A87F-DB2C9DE3DE67}"/>
              </a:ext>
            </a:extLst>
          </p:cNvPr>
          <p:cNvSpPr/>
          <p:nvPr/>
        </p:nvSpPr>
        <p:spPr>
          <a:xfrm>
            <a:off x="29911" y="6513827"/>
            <a:ext cx="4313489" cy="276999"/>
          </a:xfrm>
          <a:prstGeom prst="rect">
            <a:avLst/>
          </a:prstGeom>
        </p:spPr>
        <p:txBody>
          <a:bodyPr wrap="none">
            <a:spAutoFit/>
          </a:bodyPr>
          <a:lstStyle/>
          <a:p>
            <a:r>
              <a:rPr lang="en-US" sz="1200" baseline="30000" dirty="0">
                <a:latin typeface="Calibri" panose="020F0502020204030204" pitchFamily="34" charset="0"/>
                <a:ea typeface="Calibri" panose="020F0502020204030204" pitchFamily="34" charset="0"/>
              </a:rPr>
              <a:t>6</a:t>
            </a:r>
            <a:r>
              <a:rPr lang="en-US" sz="1200" dirty="0">
                <a:latin typeface="Calibri" panose="020F0502020204030204" pitchFamily="34" charset="0"/>
                <a:ea typeface="Calibri" panose="020F0502020204030204" pitchFamily="34" charset="0"/>
                <a:cs typeface="Times New Roman" panose="02020603050405020304" pitchFamily="18" charset="0"/>
              </a:rPr>
              <a:t>Photo of microbiome used with permission from Derek </a:t>
            </a:r>
            <a:r>
              <a:rPr lang="en-US" sz="1200" dirty="0" err="1">
                <a:latin typeface="Calibri" panose="020F0502020204030204" pitchFamily="34" charset="0"/>
                <a:ea typeface="Calibri" panose="020F0502020204030204" pitchFamily="34" charset="0"/>
                <a:cs typeface="Times New Roman" panose="02020603050405020304" pitchFamily="18" charset="0"/>
              </a:rPr>
              <a:t>Bickhart</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dirty="0"/>
          </a:p>
        </p:txBody>
      </p:sp>
    </p:spTree>
    <p:extLst>
      <p:ext uri="{BB962C8B-B14F-4D97-AF65-F5344CB8AC3E}">
        <p14:creationId xmlns:p14="http://schemas.microsoft.com/office/powerpoint/2010/main" val="1207859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p:cNvSpPr/>
          <p:nvPr/>
        </p:nvSpPr>
        <p:spPr>
          <a:xfrm>
            <a:off x="4814595" y="5308671"/>
            <a:ext cx="4329405" cy="1146211"/>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Calibri" panose="020F0502020204030204" pitchFamily="34" charset="0"/>
              </a:rPr>
              <a:t>A multidisciplinary approach that includes computation, molecular biology, and animal production experience is required to train the next generation of animal scientists</a:t>
            </a:r>
            <a:r>
              <a:rPr lang="en-US" sz="1600" baseline="30000" dirty="0">
                <a:latin typeface="Calibri" panose="020F0502020204030204" pitchFamily="34" charset="0"/>
                <a:ea typeface="Calibri" panose="020F0502020204030204" pitchFamily="34" charset="0"/>
                <a:cs typeface="Calibri" panose="020F0502020204030204" pitchFamily="34" charset="0"/>
              </a:rPr>
              <a:t>7</a:t>
            </a:r>
            <a:r>
              <a:rPr lang="en-US" sz="1600" dirty="0">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23946" y="2567267"/>
            <a:ext cx="4753217" cy="1938992"/>
          </a:xfrm>
          <a:prstGeom prst="rect">
            <a:avLst/>
          </a:prstGeom>
        </p:spPr>
        <p:txBody>
          <a:bodyPr wrap="square">
            <a:spAutoFit/>
          </a:bodyPr>
          <a:lstStyle/>
          <a:p>
            <a:r>
              <a:rPr lang="en-US" sz="2000" b="1" u="sng" dirty="0">
                <a:solidFill>
                  <a:srgbClr val="FFFF00"/>
                </a:solidFill>
              </a:rPr>
              <a:t>Action</a:t>
            </a:r>
          </a:p>
          <a:p>
            <a:endParaRPr lang="en-US" sz="2000" dirty="0">
              <a:solidFill>
                <a:srgbClr val="FF0000"/>
              </a:solidFill>
            </a:endParaRPr>
          </a:p>
          <a:p>
            <a:r>
              <a:rPr lang="en-US" sz="2000" dirty="0">
                <a:solidFill>
                  <a:srgbClr val="92D050"/>
                </a:solidFill>
              </a:rPr>
              <a:t>Training for expert on-farm data collection. At all levels, curricula that integrate computational instruction with production experience are needed.</a:t>
            </a:r>
          </a:p>
        </p:txBody>
      </p:sp>
      <p:sp>
        <p:nvSpPr>
          <p:cNvPr id="11" name="Rectangle 10"/>
          <p:cNvSpPr>
            <a:spLocks noChangeArrowheads="1"/>
          </p:cNvSpPr>
          <p:nvPr/>
        </p:nvSpPr>
        <p:spPr bwMode="auto">
          <a:xfrm>
            <a:off x="223946" y="89270"/>
            <a:ext cx="5685339" cy="80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Infrastructure</a:t>
            </a:r>
          </a:p>
          <a:p>
            <a:pPr lvl="0" defTabSz="914400" eaLnBrk="0" fontAlgn="base" hangingPunct="0">
              <a:spcBef>
                <a:spcPct val="0"/>
              </a:spcBef>
              <a:spcAft>
                <a:spcPct val="0"/>
              </a:spcAft>
            </a:pPr>
            <a:r>
              <a:rPr lang="en-US" altLang="en-US" b="1" dirty="0">
                <a:latin typeface="Arial" panose="020B0604020202020204" pitchFamily="34" charset="0"/>
                <a:ea typeface="Times New Roman" panose="02020603050405020304" pitchFamily="18" charset="0"/>
                <a:cs typeface="Times New Roman" panose="02020603050405020304" pitchFamily="18" charset="0"/>
              </a:rPr>
              <a:t>a) Training the Next Generation of Animal Scientists</a:t>
            </a:r>
          </a:p>
        </p:txBody>
      </p:sp>
      <p:pic>
        <p:nvPicPr>
          <p:cNvPr id="10" name="Picture 9">
            <a:extLst>
              <a:ext uri="{FF2B5EF4-FFF2-40B4-BE49-F238E27FC236}">
                <a16:creationId xmlns:a16="http://schemas.microsoft.com/office/drawing/2014/main" id="{B90B9485-3B25-438D-BFFF-5EC3719A7AD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8352" y="1023582"/>
            <a:ext cx="2966657" cy="2043599"/>
          </a:xfrm>
          <a:prstGeom prst="rect">
            <a:avLst/>
          </a:prstGeom>
          <a:noFill/>
          <a:ln>
            <a:noFill/>
          </a:ln>
        </p:spPr>
      </p:pic>
      <p:pic>
        <p:nvPicPr>
          <p:cNvPr id="12" name="Picture 11">
            <a:extLst>
              <a:ext uri="{FF2B5EF4-FFF2-40B4-BE49-F238E27FC236}">
                <a16:creationId xmlns:a16="http://schemas.microsoft.com/office/drawing/2014/main" id="{AF151A40-9C4A-491F-BF82-6303F60BB61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8352" y="3235606"/>
            <a:ext cx="2966657" cy="2043598"/>
          </a:xfrm>
          <a:prstGeom prst="rect">
            <a:avLst/>
          </a:prstGeom>
          <a:noFill/>
          <a:ln>
            <a:noFill/>
          </a:ln>
        </p:spPr>
      </p:pic>
      <p:sp>
        <p:nvSpPr>
          <p:cNvPr id="2" name="Rectangle 1">
            <a:extLst>
              <a:ext uri="{FF2B5EF4-FFF2-40B4-BE49-F238E27FC236}">
                <a16:creationId xmlns:a16="http://schemas.microsoft.com/office/drawing/2014/main" id="{F6FD0D7D-8C28-4F19-BB45-EF6AC15EBC8F}"/>
              </a:ext>
            </a:extLst>
          </p:cNvPr>
          <p:cNvSpPr/>
          <p:nvPr/>
        </p:nvSpPr>
        <p:spPr>
          <a:xfrm>
            <a:off x="54592" y="6468022"/>
            <a:ext cx="2833083" cy="281231"/>
          </a:xfrm>
          <a:prstGeom prst="rect">
            <a:avLst/>
          </a:prstGeom>
        </p:spPr>
        <p:txBody>
          <a:bodyPr wrap="none">
            <a:spAutoFit/>
          </a:bodyPr>
          <a:lstStyle/>
          <a:p>
            <a:pPr>
              <a:lnSpc>
                <a:spcPct val="107000"/>
              </a:lnSpc>
              <a:spcAft>
                <a:spcPts val="800"/>
              </a:spcAft>
            </a:pPr>
            <a:r>
              <a:rPr lang="en-US" sz="1200" baseline="30000" dirty="0">
                <a:ea typeface="Calibri" panose="020F0502020204030204" pitchFamily="34" charset="0"/>
                <a:cs typeface="Calibri" panose="020F0502020204030204" pitchFamily="34" charset="0"/>
              </a:rPr>
              <a:t>7</a:t>
            </a:r>
            <a:r>
              <a:rPr lang="en-US" sz="1200" dirty="0">
                <a:ea typeface="Calibri" panose="020F0502020204030204" pitchFamily="34" charset="0"/>
                <a:cs typeface="Times New Roman" panose="02020603050405020304" pitchFamily="18" charset="0"/>
              </a:rPr>
              <a:t>iStock photos 184602304 and 683253578</a:t>
            </a:r>
            <a:endParaRPr lang="en-U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4315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hannel Catfish"/>
          <p:cNvPicPr/>
          <p:nvPr/>
        </p:nvPicPr>
        <p:blipFill>
          <a:blip r:embed="rId2">
            <a:extLst>
              <a:ext uri="{28A0092B-C50C-407E-A947-70E740481C1C}">
                <a14:useLocalDpi xmlns:a14="http://schemas.microsoft.com/office/drawing/2010/main" val="0"/>
              </a:ext>
            </a:extLst>
          </a:blip>
          <a:srcRect/>
          <a:stretch>
            <a:fillRect/>
          </a:stretch>
        </p:blipFill>
        <p:spPr bwMode="auto">
          <a:xfrm>
            <a:off x="4794425" y="3371270"/>
            <a:ext cx="3391800" cy="2194123"/>
          </a:xfrm>
          <a:prstGeom prst="rect">
            <a:avLst/>
          </a:prstGeom>
          <a:noFill/>
          <a:ln>
            <a:noFill/>
          </a:ln>
        </p:spPr>
      </p:pic>
      <p:sp>
        <p:nvSpPr>
          <p:cNvPr id="13" name="Rectangle 12"/>
          <p:cNvSpPr/>
          <p:nvPr/>
        </p:nvSpPr>
        <p:spPr>
          <a:xfrm>
            <a:off x="3994731" y="5554775"/>
            <a:ext cx="5149269" cy="1014380"/>
          </a:xfrm>
          <a:prstGeom prst="rect">
            <a:avLst/>
          </a:prstGeom>
        </p:spPr>
        <p:txBody>
          <a:bodyPr wrap="square">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Calibri" panose="020F0502020204030204" pitchFamily="34" charset="0"/>
              </a:rPr>
              <a:t>To be fully useful, genomes must be annotated to include information on the portions of sequence that control protein amino acid sequences, gene transcription and higher order genomic architecture</a:t>
            </a:r>
            <a:r>
              <a:rPr lang="en-US" sz="1400" baseline="30000" dirty="0">
                <a:latin typeface="Calibri" panose="020F0502020204030204" pitchFamily="34" charset="0"/>
                <a:ea typeface="Calibri" panose="020F0502020204030204" pitchFamily="34" charset="0"/>
                <a:cs typeface="Calibri" panose="020F0502020204030204" pitchFamily="34" charset="0"/>
              </a:rPr>
              <a:t>8</a:t>
            </a:r>
            <a:r>
              <a:rPr lang="en-US" sz="1400" dirty="0">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324852" y="2480286"/>
            <a:ext cx="3480511" cy="2677656"/>
          </a:xfrm>
          <a:prstGeom prst="rect">
            <a:avLst/>
          </a:prstGeom>
        </p:spPr>
        <p:txBody>
          <a:bodyPr wrap="square">
            <a:spAutoFit/>
          </a:bodyPr>
          <a:lstStyle/>
          <a:p>
            <a:r>
              <a:rPr lang="en-US" sz="2400" b="1" u="sng" dirty="0">
                <a:solidFill>
                  <a:srgbClr val="FFFF00"/>
                </a:solidFill>
              </a:rPr>
              <a:t>Action</a:t>
            </a:r>
          </a:p>
          <a:p>
            <a:endParaRPr lang="en-US" sz="2400" dirty="0">
              <a:solidFill>
                <a:srgbClr val="FF0000"/>
              </a:solidFill>
            </a:endParaRPr>
          </a:p>
          <a:p>
            <a:r>
              <a:rPr lang="en-US" sz="2400" dirty="0">
                <a:solidFill>
                  <a:srgbClr val="92D050"/>
                </a:solidFill>
              </a:rPr>
              <a:t>Pan-genomes are needed for each species. Improved technologies and analysis of various omics techniques.</a:t>
            </a:r>
          </a:p>
        </p:txBody>
      </p:sp>
      <p:sp>
        <p:nvSpPr>
          <p:cNvPr id="11" name="Rectangle 10"/>
          <p:cNvSpPr>
            <a:spLocks noChangeArrowheads="1"/>
          </p:cNvSpPr>
          <p:nvPr/>
        </p:nvSpPr>
        <p:spPr bwMode="auto">
          <a:xfrm>
            <a:off x="163408" y="288844"/>
            <a:ext cx="8882988" cy="107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Infrastructure</a:t>
            </a:r>
          </a:p>
          <a:p>
            <a:pPr lvl="0" defTabSz="914400" eaLnBrk="0" fontAlgn="base" hangingPunct="0">
              <a:spcBef>
                <a:spcPct val="0"/>
              </a:spcBef>
              <a:spcAft>
                <a:spcPct val="0"/>
              </a:spcAft>
            </a:pPr>
            <a:r>
              <a:rPr lang="en-US" altLang="en-US" b="1" dirty="0">
                <a:latin typeface="Arial" panose="020B0604020202020204" pitchFamily="34" charset="0"/>
                <a:ea typeface="Times New Roman" panose="02020603050405020304" pitchFamily="18" charset="0"/>
                <a:cs typeface="Times New Roman" panose="02020603050405020304" pitchFamily="18" charset="0"/>
              </a:rPr>
              <a:t>b) Developing Advanced Genomic Tools, Technologies, and Resources for Agricultural Animals</a:t>
            </a:r>
          </a:p>
        </p:txBody>
      </p:sp>
      <p:sp>
        <p:nvSpPr>
          <p:cNvPr id="2" name="Rectangle 1">
            <a:extLst>
              <a:ext uri="{FF2B5EF4-FFF2-40B4-BE49-F238E27FC236}">
                <a16:creationId xmlns:a16="http://schemas.microsoft.com/office/drawing/2014/main" id="{8E406C89-A842-447E-866F-CF68917F7E75}"/>
              </a:ext>
            </a:extLst>
          </p:cNvPr>
          <p:cNvSpPr/>
          <p:nvPr/>
        </p:nvSpPr>
        <p:spPr>
          <a:xfrm>
            <a:off x="0" y="6539840"/>
            <a:ext cx="6032676" cy="276999"/>
          </a:xfrm>
          <a:prstGeom prst="rect">
            <a:avLst/>
          </a:prstGeom>
        </p:spPr>
        <p:txBody>
          <a:bodyPr wrap="square">
            <a:spAutoFit/>
          </a:bodyPr>
          <a:lstStyle/>
          <a:p>
            <a:r>
              <a:rPr lang="en-US" sz="1200" baseline="30000" dirty="0">
                <a:latin typeface="Calibri" panose="020F0502020204030204" pitchFamily="34" charset="0"/>
                <a:ea typeface="Calibri" panose="020F0502020204030204" pitchFamily="34" charset="0"/>
                <a:cs typeface="Times New Roman" panose="02020603050405020304" pitchFamily="18" charset="0"/>
              </a:rPr>
              <a:t>8</a:t>
            </a:r>
            <a:r>
              <a:rPr lang="en-US" sz="1200" dirty="0">
                <a:latin typeface="Calibri" panose="020F0502020204030204" pitchFamily="34" charset="0"/>
                <a:ea typeface="Calibri" panose="020F0502020204030204" pitchFamily="34" charset="0"/>
                <a:cs typeface="Times New Roman" panose="02020603050405020304" pitchFamily="18" charset="0"/>
              </a:rPr>
              <a:t>Catfish photo </a:t>
            </a:r>
            <a:r>
              <a:rPr lang="en-US" sz="1200" dirty="0" err="1">
                <a:latin typeface="Calibri" panose="020F0502020204030204" pitchFamily="34" charset="0"/>
                <a:ea typeface="Calibri" panose="020F0502020204030204" pitchFamily="34" charset="0"/>
                <a:cs typeface="Times New Roman" panose="02020603050405020304" pitchFamily="18" charset="0"/>
              </a:rPr>
              <a:t>flickr</a:t>
            </a:r>
            <a:r>
              <a:rPr lang="en-US" sz="1200" dirty="0">
                <a:latin typeface="Calibri" panose="020F0502020204030204" pitchFamily="34" charset="0"/>
                <a:ea typeface="Calibri" panose="020F0502020204030204" pitchFamily="34" charset="0"/>
                <a:cs typeface="Times New Roman" panose="02020603050405020304" pitchFamily="18" charset="0"/>
              </a:rPr>
              <a:t> 7463089188_38cd90f7ed_k; Genetic code photo iStock 695176924. </a:t>
            </a:r>
            <a:endParaRPr lang="en-US" sz="1200" dirty="0"/>
          </a:p>
        </p:txBody>
      </p:sp>
      <p:pic>
        <p:nvPicPr>
          <p:cNvPr id="8" name="Picture 7">
            <a:extLst>
              <a:ext uri="{FF2B5EF4-FFF2-40B4-BE49-F238E27FC236}">
                <a16:creationId xmlns:a16="http://schemas.microsoft.com/office/drawing/2014/main" id="{BC7129E3-BDDE-41FF-9515-F189E06B957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4425" y="1224587"/>
            <a:ext cx="3391800" cy="2058428"/>
          </a:xfrm>
          <a:prstGeom prst="rect">
            <a:avLst/>
          </a:prstGeom>
          <a:noFill/>
          <a:ln>
            <a:noFill/>
          </a:ln>
        </p:spPr>
      </p:pic>
    </p:spTree>
    <p:extLst>
      <p:ext uri="{BB962C8B-B14F-4D97-AF65-F5344CB8AC3E}">
        <p14:creationId xmlns:p14="http://schemas.microsoft.com/office/powerpoint/2010/main" val="39495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463716" y="5967257"/>
            <a:ext cx="4680284" cy="523220"/>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rPr>
              <a:t>Hardware, tools, and data standards are required to support big data</a:t>
            </a:r>
            <a:r>
              <a:rPr lang="en-US" sz="1400" baseline="30000" dirty="0">
                <a:latin typeface="Calibri" panose="020F0502020204030204" pitchFamily="34" charset="0"/>
                <a:ea typeface="Calibri" panose="020F0502020204030204" pitchFamily="34" charset="0"/>
              </a:rPr>
              <a:t>9</a:t>
            </a:r>
            <a:r>
              <a:rPr lang="en-US" sz="1400" dirty="0">
                <a:latin typeface="Calibri" panose="020F0502020204030204" pitchFamily="34" charset="0"/>
                <a:ea typeface="Calibri" panose="020F0502020204030204" pitchFamily="34" charset="0"/>
              </a:rPr>
              <a:t>.</a:t>
            </a:r>
            <a:endParaRPr lang="en-US" sz="1400" dirty="0"/>
          </a:p>
        </p:txBody>
      </p:sp>
      <p:sp>
        <p:nvSpPr>
          <p:cNvPr id="14" name="Rectangle 13"/>
          <p:cNvSpPr/>
          <p:nvPr/>
        </p:nvSpPr>
        <p:spPr>
          <a:xfrm>
            <a:off x="163858" y="2257573"/>
            <a:ext cx="3735617" cy="2862322"/>
          </a:xfrm>
          <a:prstGeom prst="rect">
            <a:avLst/>
          </a:prstGeom>
        </p:spPr>
        <p:txBody>
          <a:bodyPr wrap="square">
            <a:spAutoFit/>
          </a:bodyPr>
          <a:lstStyle/>
          <a:p>
            <a:r>
              <a:rPr lang="en-US" sz="2000" b="1" u="sng" dirty="0">
                <a:solidFill>
                  <a:srgbClr val="FFFF00"/>
                </a:solidFill>
              </a:rPr>
              <a:t>Action</a:t>
            </a:r>
          </a:p>
          <a:p>
            <a:endParaRPr lang="en-US" sz="2000" dirty="0">
              <a:solidFill>
                <a:srgbClr val="92D050"/>
              </a:solidFill>
            </a:endParaRPr>
          </a:p>
          <a:p>
            <a:r>
              <a:rPr lang="en-US" sz="2000" dirty="0">
                <a:solidFill>
                  <a:srgbClr val="92D050"/>
                </a:solidFill>
              </a:rPr>
              <a:t>Better and faster software algorithms to effectively analyze these data, and data standards and defined interconnectivity among data will be needed. Along with support for permanent data storage.</a:t>
            </a:r>
          </a:p>
        </p:txBody>
      </p:sp>
      <p:sp>
        <p:nvSpPr>
          <p:cNvPr id="11" name="Rectangle 10"/>
          <p:cNvSpPr>
            <a:spLocks noChangeArrowheads="1"/>
          </p:cNvSpPr>
          <p:nvPr/>
        </p:nvSpPr>
        <p:spPr bwMode="auto">
          <a:xfrm>
            <a:off x="163858" y="271804"/>
            <a:ext cx="7386574" cy="107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Infrastructure</a:t>
            </a:r>
          </a:p>
          <a:p>
            <a:pPr lvl="0" defTabSz="914400" eaLnBrk="0" fontAlgn="base" hangingPunct="0">
              <a:spcBef>
                <a:spcPct val="0"/>
              </a:spcBef>
              <a:spcAft>
                <a:spcPct val="0"/>
              </a:spcAft>
            </a:pPr>
            <a:r>
              <a:rPr lang="en-US" altLang="en-US" b="1" dirty="0">
                <a:latin typeface="Arial" panose="020B0604020202020204" pitchFamily="34" charset="0"/>
                <a:ea typeface="Times New Roman" panose="02020603050405020304" pitchFamily="18" charset="0"/>
                <a:cs typeface="Times New Roman" panose="02020603050405020304" pitchFamily="18" charset="0"/>
              </a:rPr>
              <a:t>c) Creating Big Data Tools and Infrastructure for Animal Production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CF68A85-3240-4F69-8B8E-3E17CD38EE17}"/>
              </a:ext>
            </a:extLst>
          </p:cNvPr>
          <p:cNvSpPr/>
          <p:nvPr/>
        </p:nvSpPr>
        <p:spPr>
          <a:xfrm>
            <a:off x="0" y="6581001"/>
            <a:ext cx="7386574" cy="276999"/>
          </a:xfrm>
          <a:prstGeom prst="rect">
            <a:avLst/>
          </a:prstGeom>
        </p:spPr>
        <p:txBody>
          <a:bodyPr wrap="square">
            <a:spAutoFit/>
          </a:bodyPr>
          <a:lstStyle/>
          <a:p>
            <a:r>
              <a:rPr lang="de-DE" sz="1200" dirty="0"/>
              <a:t> </a:t>
            </a:r>
            <a:r>
              <a:rPr lang="en-US" sz="1200" baseline="30000" dirty="0">
                <a:latin typeface="Calibri" panose="020F0502020204030204" pitchFamily="34" charset="0"/>
                <a:ea typeface="Calibri" panose="020F0502020204030204" pitchFamily="34" charset="0"/>
              </a:rPr>
              <a:t>9</a:t>
            </a:r>
            <a:r>
              <a:rPr lang="de-DE" sz="1200" dirty="0"/>
              <a:t>Servers flickr phto 14650699941_da30665d1_k; iStock photo 872019580. </a:t>
            </a:r>
            <a:endParaRPr lang="en-US" sz="1200" dirty="0"/>
          </a:p>
        </p:txBody>
      </p:sp>
      <p:pic>
        <p:nvPicPr>
          <p:cNvPr id="9" name="Picture 8" descr="'Catalyst' big data HPC cluster">
            <a:extLst>
              <a:ext uri="{FF2B5EF4-FFF2-40B4-BE49-F238E27FC236}">
                <a16:creationId xmlns:a16="http://schemas.microsoft.com/office/drawing/2014/main" id="{4B631F05-41E1-48A4-8982-D53867523E3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65449" y="1348974"/>
            <a:ext cx="2480636" cy="2339760"/>
          </a:xfrm>
          <a:prstGeom prst="rect">
            <a:avLst/>
          </a:prstGeom>
          <a:noFill/>
          <a:ln>
            <a:noFill/>
          </a:ln>
        </p:spPr>
      </p:pic>
      <p:pic>
        <p:nvPicPr>
          <p:cNvPr id="10" name="Picture 9">
            <a:extLst>
              <a:ext uri="{FF2B5EF4-FFF2-40B4-BE49-F238E27FC236}">
                <a16:creationId xmlns:a16="http://schemas.microsoft.com/office/drawing/2014/main" id="{DF40B130-8519-4363-A949-43A83561F49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4462" y="3850905"/>
            <a:ext cx="3102610" cy="2066925"/>
          </a:xfrm>
          <a:prstGeom prst="rect">
            <a:avLst/>
          </a:prstGeom>
          <a:noFill/>
          <a:ln>
            <a:noFill/>
          </a:ln>
        </p:spPr>
      </p:pic>
    </p:spTree>
    <p:extLst>
      <p:ext uri="{BB962C8B-B14F-4D97-AF65-F5344CB8AC3E}">
        <p14:creationId xmlns:p14="http://schemas.microsoft.com/office/powerpoint/2010/main" val="956593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3015" y="1371519"/>
            <a:ext cx="3888164" cy="1877172"/>
          </a:xfrm>
          <a:prstGeom prst="rect">
            <a:avLst/>
          </a:prstGeom>
          <a:noFill/>
          <a:ln>
            <a:noFill/>
          </a:ln>
        </p:spPr>
      </p:pic>
      <p:sp>
        <p:nvSpPr>
          <p:cNvPr id="16" name="Rectangle 15"/>
          <p:cNvSpPr/>
          <p:nvPr/>
        </p:nvSpPr>
        <p:spPr>
          <a:xfrm>
            <a:off x="4805617" y="5391028"/>
            <a:ext cx="4175939" cy="738664"/>
          </a:xfrm>
          <a:prstGeom prst="rect">
            <a:avLst/>
          </a:prstGeom>
        </p:spPr>
        <p:txBody>
          <a:bodyPr wrap="square">
            <a:spAutoFit/>
          </a:bodyPr>
          <a:lstStyle/>
          <a:p>
            <a:r>
              <a:rPr lang="en-US" sz="1400" dirty="0"/>
              <a:t>Gene editing by CRISPR/Cas9 can be used to improve animal welfare: one example is the development of hornless cows</a:t>
            </a:r>
            <a:r>
              <a:rPr lang="en-US" sz="1400" baseline="30000" dirty="0">
                <a:latin typeface="Calibri" panose="020F0502020204030204" pitchFamily="34" charset="0"/>
              </a:rPr>
              <a:t>10</a:t>
            </a:r>
            <a:r>
              <a:rPr lang="en-US" sz="1400" dirty="0"/>
              <a:t>.</a:t>
            </a:r>
          </a:p>
        </p:txBody>
      </p:sp>
      <p:sp>
        <p:nvSpPr>
          <p:cNvPr id="17" name="Rectangle 16"/>
          <p:cNvSpPr/>
          <p:nvPr/>
        </p:nvSpPr>
        <p:spPr>
          <a:xfrm>
            <a:off x="162443" y="2100411"/>
            <a:ext cx="4643174" cy="3139321"/>
          </a:xfrm>
          <a:prstGeom prst="rect">
            <a:avLst/>
          </a:prstGeom>
        </p:spPr>
        <p:txBody>
          <a:bodyPr wrap="square">
            <a:spAutoFit/>
          </a:bodyPr>
          <a:lstStyle/>
          <a:p>
            <a:r>
              <a:rPr lang="en-US" b="1" u="sng" dirty="0">
                <a:solidFill>
                  <a:srgbClr val="FFFF00"/>
                </a:solidFill>
              </a:rPr>
              <a:t>Action</a:t>
            </a:r>
          </a:p>
          <a:p>
            <a:endParaRPr lang="en-US" dirty="0">
              <a:solidFill>
                <a:srgbClr val="FF0000"/>
              </a:solidFill>
            </a:endParaRPr>
          </a:p>
          <a:p>
            <a:pPr marL="285750" indent="-285750">
              <a:buFont typeface="Arial" panose="020B0604020202020204" pitchFamily="34" charset="0"/>
              <a:buChar char="•"/>
            </a:pPr>
            <a:r>
              <a:rPr lang="en-US" dirty="0">
                <a:solidFill>
                  <a:srgbClr val="92D050"/>
                </a:solidFill>
              </a:rPr>
              <a:t>Improvements in in vitro fertilization of elite females</a:t>
            </a:r>
          </a:p>
          <a:p>
            <a:pPr marL="285750" indent="-285750">
              <a:buFont typeface="Arial" panose="020B0604020202020204" pitchFamily="34" charset="0"/>
              <a:buChar char="•"/>
            </a:pPr>
            <a:r>
              <a:rPr lang="en-US" dirty="0">
                <a:solidFill>
                  <a:srgbClr val="92D050"/>
                </a:solidFill>
              </a:rPr>
              <a:t>Development of embryo genomic selection methods</a:t>
            </a:r>
          </a:p>
          <a:p>
            <a:pPr marL="285750" indent="-285750">
              <a:buFont typeface="Arial" panose="020B0604020202020204" pitchFamily="34" charset="0"/>
              <a:buChar char="•"/>
            </a:pPr>
            <a:r>
              <a:rPr lang="en-US" dirty="0">
                <a:solidFill>
                  <a:srgbClr val="92D050"/>
                </a:solidFill>
              </a:rPr>
              <a:t>Cloning technologies to expand the population size of embryos with elite desirable genotypes and in new species </a:t>
            </a:r>
          </a:p>
          <a:p>
            <a:pPr marL="285750" indent="-285750">
              <a:buFont typeface="Arial" panose="020B0604020202020204" pitchFamily="34" charset="0"/>
              <a:buChar char="•"/>
            </a:pPr>
            <a:r>
              <a:rPr lang="en-US" dirty="0">
                <a:solidFill>
                  <a:srgbClr val="92D050"/>
                </a:solidFill>
              </a:rPr>
              <a:t>Research to increase the number of possible modifications in a single individual</a:t>
            </a:r>
          </a:p>
        </p:txBody>
      </p:sp>
      <p:sp>
        <p:nvSpPr>
          <p:cNvPr id="11" name="Rectangle 10"/>
          <p:cNvSpPr>
            <a:spLocks noChangeArrowheads="1"/>
          </p:cNvSpPr>
          <p:nvPr/>
        </p:nvSpPr>
        <p:spPr bwMode="auto">
          <a:xfrm>
            <a:off x="162443" y="0"/>
            <a:ext cx="8819113" cy="13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Infrastructure</a:t>
            </a:r>
            <a:endParaRPr kumimoji="0" lang="en-US" altLang="en-US" sz="2400" b="1"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b="1" dirty="0">
                <a:latin typeface="Arial" panose="020B0604020202020204" pitchFamily="34" charset="0"/>
                <a:ea typeface="Times New Roman" panose="02020603050405020304" pitchFamily="18" charset="0"/>
                <a:cs typeface="Times New Roman" panose="02020603050405020304" pitchFamily="18" charset="0"/>
              </a:rPr>
              <a:t>d) Advancing Biotechnology to Improve the Sustainability and Efficiency of Animal Production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D91BBC61-7D6C-4782-BB2D-026A056F563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015" y="3377821"/>
            <a:ext cx="3888164" cy="1861911"/>
          </a:xfrm>
          <a:prstGeom prst="rect">
            <a:avLst/>
          </a:prstGeom>
          <a:noFill/>
          <a:ln>
            <a:noFill/>
          </a:ln>
        </p:spPr>
      </p:pic>
      <p:sp>
        <p:nvSpPr>
          <p:cNvPr id="5" name="Rectangle 4">
            <a:extLst>
              <a:ext uri="{FF2B5EF4-FFF2-40B4-BE49-F238E27FC236}">
                <a16:creationId xmlns:a16="http://schemas.microsoft.com/office/drawing/2014/main" id="{3D71359A-4B91-49D9-AF8E-5C8AC9A0D674}"/>
              </a:ext>
            </a:extLst>
          </p:cNvPr>
          <p:cNvSpPr/>
          <p:nvPr/>
        </p:nvSpPr>
        <p:spPr>
          <a:xfrm>
            <a:off x="0" y="6581001"/>
            <a:ext cx="8031570" cy="276999"/>
          </a:xfrm>
          <a:prstGeom prst="rect">
            <a:avLst/>
          </a:prstGeom>
        </p:spPr>
        <p:txBody>
          <a:bodyPr wrap="square">
            <a:spAutoFit/>
          </a:bodyPr>
          <a:lstStyle/>
          <a:p>
            <a:r>
              <a:rPr lang="en-US" sz="1200" baseline="30000" dirty="0">
                <a:latin typeface="Calibri" panose="020F0502020204030204" pitchFamily="34" charset="0"/>
              </a:rPr>
              <a:t>10</a:t>
            </a:r>
            <a:r>
              <a:rPr lang="en-US" sz="1200" dirty="0"/>
              <a:t>Gene edited bull calf, photo credit: Hannah Smith Walker, Cornell Alliance for Science.  DNA editing photo </a:t>
            </a:r>
            <a:r>
              <a:rPr lang="en-US" sz="1200" dirty="0" err="1"/>
              <a:t>iSTock</a:t>
            </a:r>
            <a:r>
              <a:rPr lang="en-US" sz="1200" dirty="0"/>
              <a:t> 104030074. </a:t>
            </a:r>
          </a:p>
        </p:txBody>
      </p:sp>
    </p:spTree>
    <p:extLst>
      <p:ext uri="{BB962C8B-B14F-4D97-AF65-F5344CB8AC3E}">
        <p14:creationId xmlns:p14="http://schemas.microsoft.com/office/powerpoint/2010/main" val="2784222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extLst>
              <a:ext uri="{28A0092B-C50C-407E-A947-70E740481C1C}">
                <a14:useLocalDpi xmlns:a14="http://schemas.microsoft.com/office/drawing/2010/main" val="0"/>
              </a:ext>
            </a:extLst>
          </a:blip>
          <a:srcRect t="11283"/>
          <a:stretch/>
        </p:blipFill>
        <p:spPr bwMode="auto">
          <a:xfrm>
            <a:off x="5544526" y="1828801"/>
            <a:ext cx="2853516" cy="3695888"/>
          </a:xfrm>
          <a:prstGeom prst="rect">
            <a:avLst/>
          </a:prstGeom>
          <a:noFill/>
          <a:ln>
            <a:noFill/>
          </a:ln>
          <a:effectLst/>
          <a:extLst>
            <a:ext uri="{53640926-AAD7-44D8-BBD7-CCE9431645EC}">
              <a14:shadowObscured xmlns:a14="http://schemas.microsoft.com/office/drawing/2010/main"/>
            </a:ext>
          </a:extLst>
        </p:spPr>
      </p:pic>
      <p:sp>
        <p:nvSpPr>
          <p:cNvPr id="19" name="Rectangle 18"/>
          <p:cNvSpPr/>
          <p:nvPr/>
        </p:nvSpPr>
        <p:spPr>
          <a:xfrm>
            <a:off x="5089359" y="5654045"/>
            <a:ext cx="4174958" cy="738664"/>
          </a:xfrm>
          <a:prstGeom prst="rect">
            <a:avLst/>
          </a:prstGeom>
        </p:spPr>
        <p:txBody>
          <a:bodyPr wrap="square">
            <a:spAutoFit/>
          </a:bodyPr>
          <a:lstStyle/>
          <a:p>
            <a:r>
              <a:rPr lang="en-US" sz="1400" dirty="0"/>
              <a:t>Sue Lamont holds an inbred chicken from a line used frequently for disease resistance/tolerance studies at Iowa State University.</a:t>
            </a:r>
          </a:p>
        </p:txBody>
      </p:sp>
      <p:sp>
        <p:nvSpPr>
          <p:cNvPr id="20" name="Rectangle 19"/>
          <p:cNvSpPr/>
          <p:nvPr/>
        </p:nvSpPr>
        <p:spPr>
          <a:xfrm>
            <a:off x="285076" y="2493990"/>
            <a:ext cx="4527556" cy="2862322"/>
          </a:xfrm>
          <a:prstGeom prst="rect">
            <a:avLst/>
          </a:prstGeom>
        </p:spPr>
        <p:txBody>
          <a:bodyPr wrap="square">
            <a:spAutoFit/>
          </a:bodyPr>
          <a:lstStyle/>
          <a:p>
            <a:r>
              <a:rPr lang="en-US" sz="2000" b="1" u="sng" dirty="0">
                <a:solidFill>
                  <a:srgbClr val="FFFF00"/>
                </a:solidFill>
              </a:rPr>
              <a:t>Action</a:t>
            </a:r>
          </a:p>
          <a:p>
            <a:pPr marL="342900" indent="-342900">
              <a:buFont typeface="Arial" panose="020B0604020202020204" pitchFamily="34" charset="0"/>
              <a:buChar char="•"/>
            </a:pPr>
            <a:endParaRPr lang="en-US" sz="2000" dirty="0">
              <a:solidFill>
                <a:srgbClr val="FF0000"/>
              </a:solidFill>
            </a:endParaRPr>
          </a:p>
          <a:p>
            <a:pPr marL="342900" indent="-342900">
              <a:buFont typeface="Arial" panose="020B0604020202020204" pitchFamily="34" charset="0"/>
              <a:buChar char="•"/>
            </a:pPr>
            <a:r>
              <a:rPr lang="en-US" sz="2000" dirty="0">
                <a:solidFill>
                  <a:srgbClr val="92D050"/>
                </a:solidFill>
              </a:rPr>
              <a:t>Preserve current genetic resources to ensure their availability for addressing challenges in the future. </a:t>
            </a:r>
          </a:p>
          <a:p>
            <a:pPr marL="342900" indent="-342900">
              <a:buFont typeface="Arial" panose="020B0604020202020204" pitchFamily="34" charset="0"/>
              <a:buChar char="•"/>
            </a:pPr>
            <a:endParaRPr lang="en-US" sz="2000" dirty="0">
              <a:solidFill>
                <a:srgbClr val="92D050"/>
              </a:solidFill>
            </a:endParaRPr>
          </a:p>
          <a:p>
            <a:pPr marL="342900" indent="-342900">
              <a:buFont typeface="Arial" panose="020B0604020202020204" pitchFamily="34" charset="0"/>
              <a:buChar char="•"/>
            </a:pPr>
            <a:r>
              <a:rPr lang="en-US" sz="2000" dirty="0">
                <a:solidFill>
                  <a:srgbClr val="92D050"/>
                </a:solidFill>
              </a:rPr>
              <a:t>Determine effective preservation methods not yet available for all livestock species.</a:t>
            </a:r>
          </a:p>
        </p:txBody>
      </p:sp>
      <p:sp>
        <p:nvSpPr>
          <p:cNvPr id="10" name="Rectangle 9"/>
          <p:cNvSpPr>
            <a:spLocks noChangeArrowheads="1"/>
          </p:cNvSpPr>
          <p:nvPr/>
        </p:nvSpPr>
        <p:spPr bwMode="auto">
          <a:xfrm>
            <a:off x="285076" y="252943"/>
            <a:ext cx="8546104" cy="107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Infrastructure</a:t>
            </a:r>
          </a:p>
          <a:p>
            <a:pPr lvl="0" defTabSz="914400" eaLnBrk="0" fontAlgn="base" hangingPunct="0">
              <a:spcBef>
                <a:spcPct val="0"/>
              </a:spcBef>
              <a:spcAft>
                <a:spcPct val="0"/>
              </a:spcAft>
            </a:pPr>
            <a:r>
              <a:rPr lang="en-US" altLang="en-US" b="1" dirty="0">
                <a:latin typeface="Arial" panose="020B0604020202020204" pitchFamily="34" charset="0"/>
                <a:ea typeface="Times New Roman" panose="02020603050405020304" pitchFamily="18" charset="0"/>
                <a:cs typeface="Times New Roman" panose="02020603050405020304" pitchFamily="18" charset="0"/>
              </a:rPr>
              <a:t>e) Characterizing and Preserving Genetic Diversity for the Future of Animal Production</a:t>
            </a:r>
          </a:p>
        </p:txBody>
      </p:sp>
    </p:spTree>
    <p:extLst>
      <p:ext uri="{BB962C8B-B14F-4D97-AF65-F5344CB8AC3E}">
        <p14:creationId xmlns:p14="http://schemas.microsoft.com/office/powerpoint/2010/main" val="1611112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B2817-6B70-435D-8AFC-8A0B05BFB43B}"/>
              </a:ext>
            </a:extLst>
          </p:cNvPr>
          <p:cNvSpPr>
            <a:spLocks noGrp="1"/>
          </p:cNvSpPr>
          <p:nvPr>
            <p:ph type="title"/>
          </p:nvPr>
        </p:nvSpPr>
        <p:spPr/>
        <p:txBody>
          <a:bodyPr/>
          <a:lstStyle/>
          <a:p>
            <a:r>
              <a:rPr lang="en-US" dirty="0"/>
              <a:t>Acknowledgement</a:t>
            </a:r>
          </a:p>
        </p:txBody>
      </p:sp>
      <p:sp>
        <p:nvSpPr>
          <p:cNvPr id="3" name="Content Placeholder 2">
            <a:extLst>
              <a:ext uri="{FF2B5EF4-FFF2-40B4-BE49-F238E27FC236}">
                <a16:creationId xmlns:a16="http://schemas.microsoft.com/office/drawing/2014/main" id="{87BB7B40-5C17-4643-8481-953F26DCADAD}"/>
              </a:ext>
            </a:extLst>
          </p:cNvPr>
          <p:cNvSpPr>
            <a:spLocks noGrp="1"/>
          </p:cNvSpPr>
          <p:nvPr>
            <p:ph idx="1"/>
          </p:nvPr>
        </p:nvSpPr>
        <p:spPr/>
        <p:txBody>
          <a:bodyPr>
            <a:normAutofit/>
          </a:bodyPr>
          <a:lstStyle/>
          <a:p>
            <a:pPr marL="0" indent="0">
              <a:buNone/>
            </a:pPr>
            <a:endParaRPr lang="en-US" dirty="0"/>
          </a:p>
          <a:p>
            <a:r>
              <a:rPr lang="en-US" dirty="0"/>
              <a:t>These slides were originally created by Angelica Van Goor based on the Animal Genome Blueprint </a:t>
            </a:r>
            <a:r>
              <a:rPr lang="en-US" b="1" dirty="0">
                <a:hlinkClick r:id="rId2"/>
              </a:rPr>
              <a:t>Executive Summary</a:t>
            </a:r>
            <a:endParaRPr lang="en-US" b="1" dirty="0"/>
          </a:p>
          <a:p>
            <a:r>
              <a:rPr lang="en-US" dirty="0"/>
              <a:t>Funding to support the workshop was awarded to Jim Reecy from the USDA-NIFA-AFRI grant 2017-67015-26907 project accession 1013525, with additional support from the ARS office of National Programs and by the National Agricultural Library.</a:t>
            </a:r>
          </a:p>
          <a:p>
            <a:endParaRPr lang="en-US" dirty="0"/>
          </a:p>
          <a:p>
            <a:endParaRPr lang="en-US" dirty="0"/>
          </a:p>
        </p:txBody>
      </p:sp>
    </p:spTree>
    <p:extLst>
      <p:ext uri="{BB962C8B-B14F-4D97-AF65-F5344CB8AC3E}">
        <p14:creationId xmlns:p14="http://schemas.microsoft.com/office/powerpoint/2010/main" val="212734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04800"/>
            <a:ext cx="4495799" cy="4893647"/>
          </a:xfrm>
          <a:prstGeom prst="rect">
            <a:avLst/>
          </a:prstGeom>
        </p:spPr>
        <p:txBody>
          <a:bodyPr wrap="square">
            <a:spAutoFit/>
          </a:bodyPr>
          <a:lstStyle/>
          <a:p>
            <a:r>
              <a:rPr lang="en-US" sz="2400" b="1" dirty="0"/>
              <a:t>Original Blueprint task force</a:t>
            </a:r>
          </a:p>
          <a:p>
            <a:endParaRPr lang="en-US" sz="2400" dirty="0"/>
          </a:p>
          <a:p>
            <a:pPr marL="342900" indent="-342900">
              <a:buFont typeface="Arial" panose="020B0604020202020204" pitchFamily="34" charset="0"/>
              <a:buChar char="•"/>
            </a:pPr>
            <a:r>
              <a:rPr lang="en-US" sz="2400" dirty="0"/>
              <a:t>Established by USDA’s Under Secretary for Research, Education and Economics, Joseph Jen in 2007 </a:t>
            </a:r>
          </a:p>
          <a:p>
            <a:endParaRPr lang="en-US" sz="2400" dirty="0"/>
          </a:p>
          <a:p>
            <a:endParaRPr lang="en-US" sz="2400" dirty="0"/>
          </a:p>
          <a:p>
            <a:r>
              <a:rPr lang="en-US" sz="2400" b="1" dirty="0"/>
              <a:t>USDA leadership</a:t>
            </a:r>
          </a:p>
          <a:p>
            <a:endParaRPr lang="en-US" sz="2400" dirty="0"/>
          </a:p>
          <a:p>
            <a:pPr marL="342900" indent="-342900">
              <a:buFont typeface="Arial" panose="020B0604020202020204" pitchFamily="34" charset="0"/>
              <a:buChar char="•"/>
            </a:pPr>
            <a:r>
              <a:rPr lang="en-US" sz="2400" dirty="0"/>
              <a:t>Ronnie Green (USDA-ARS) Chair</a:t>
            </a:r>
          </a:p>
          <a:p>
            <a:pPr marL="342900" indent="-342900">
              <a:buFont typeface="Arial" panose="020B0604020202020204" pitchFamily="34" charset="0"/>
              <a:buChar char="•"/>
            </a:pPr>
            <a:r>
              <a:rPr lang="en-US" sz="2400" dirty="0" err="1"/>
              <a:t>Muquarrab</a:t>
            </a:r>
            <a:r>
              <a:rPr lang="en-US" sz="2400" dirty="0"/>
              <a:t> Qureshi (USDA-CSREES) Co-chair</a:t>
            </a:r>
          </a:p>
        </p:txBody>
      </p:sp>
      <p:pic>
        <p:nvPicPr>
          <p:cNvPr id="5" name="Picture 4"/>
          <p:cNvPicPr>
            <a:picLocks noChangeAspect="1"/>
          </p:cNvPicPr>
          <p:nvPr/>
        </p:nvPicPr>
        <p:blipFill rotWithShape="1">
          <a:blip r:embed="rId2"/>
          <a:srcRect l="30833" t="12037" r="37396" b="4630"/>
          <a:stretch/>
        </p:blipFill>
        <p:spPr>
          <a:xfrm>
            <a:off x="4495800" y="0"/>
            <a:ext cx="4648200" cy="6858000"/>
          </a:xfrm>
          <a:prstGeom prst="rect">
            <a:avLst/>
          </a:prstGeom>
        </p:spPr>
      </p:pic>
    </p:spTree>
    <p:extLst>
      <p:ext uri="{BB962C8B-B14F-4D97-AF65-F5344CB8AC3E}">
        <p14:creationId xmlns:p14="http://schemas.microsoft.com/office/powerpoint/2010/main" val="345825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2008-2017 Infrastructure Goals</a:t>
            </a:r>
          </a:p>
        </p:txBody>
      </p:sp>
      <p:sp>
        <p:nvSpPr>
          <p:cNvPr id="3" name="Content Placeholder 2"/>
          <p:cNvSpPr>
            <a:spLocks noGrp="1"/>
          </p:cNvSpPr>
          <p:nvPr>
            <p:ph idx="1"/>
          </p:nvPr>
        </p:nvSpPr>
        <p:spPr/>
        <p:txBody>
          <a:bodyPr/>
          <a:lstStyle/>
          <a:p>
            <a:pPr marL="0" indent="0">
              <a:buNone/>
            </a:pPr>
            <a:r>
              <a:rPr lang="en-US" dirty="0"/>
              <a:t>Assembled and Annotated Genomic Sequences: </a:t>
            </a:r>
          </a:p>
          <a:p>
            <a:r>
              <a:rPr lang="en-US" dirty="0"/>
              <a:t>10X – cattle, chicken and swine </a:t>
            </a:r>
          </a:p>
          <a:p>
            <a:r>
              <a:rPr lang="en-US" dirty="0"/>
              <a:t>6X – catfish, equine, salmon, sheep, tilapia and turkey </a:t>
            </a:r>
          </a:p>
          <a:p>
            <a:r>
              <a:rPr lang="en-US" dirty="0"/>
              <a:t>2X – goat, oyster, shrimp and trout </a:t>
            </a:r>
          </a:p>
        </p:txBody>
      </p:sp>
      <p:sp>
        <p:nvSpPr>
          <p:cNvPr id="4" name="TextBox 3"/>
          <p:cNvSpPr txBox="1"/>
          <p:nvPr/>
        </p:nvSpPr>
        <p:spPr>
          <a:xfrm>
            <a:off x="152400" y="5678791"/>
            <a:ext cx="8839199" cy="646331"/>
          </a:xfrm>
          <a:prstGeom prst="rect">
            <a:avLst/>
          </a:prstGeom>
          <a:noFill/>
        </p:spPr>
        <p:txBody>
          <a:bodyPr wrap="square" rtlCol="0">
            <a:spAutoFit/>
          </a:bodyPr>
          <a:lstStyle/>
          <a:p>
            <a:r>
              <a:rPr lang="en-US" b="1" dirty="0">
                <a:solidFill>
                  <a:srgbClr val="00B0F0"/>
                </a:solidFill>
              </a:rPr>
              <a:t>Many of the goals from the 2008-2017 Blueprint have been realized. However, new goals have emerged from previous research efforts requiring an updated Blueprint.</a:t>
            </a:r>
          </a:p>
        </p:txBody>
      </p:sp>
    </p:spTree>
    <p:extLst>
      <p:ext uri="{BB962C8B-B14F-4D97-AF65-F5344CB8AC3E}">
        <p14:creationId xmlns:p14="http://schemas.microsoft.com/office/powerpoint/2010/main" val="203180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85" y="158297"/>
            <a:ext cx="7886700" cy="1325563"/>
          </a:xfrm>
        </p:spPr>
        <p:txBody>
          <a:bodyPr>
            <a:normAutofit/>
          </a:bodyPr>
          <a:lstStyle/>
          <a:p>
            <a:r>
              <a:rPr lang="en-US" sz="4000" b="1" dirty="0">
                <a:solidFill>
                  <a:srgbClr val="92D050"/>
                </a:solidFill>
              </a:rPr>
              <a:t>More prompt for Blueprint 2018-2027</a:t>
            </a:r>
          </a:p>
        </p:txBody>
      </p:sp>
      <p:pic>
        <p:nvPicPr>
          <p:cNvPr id="3" name="Picture 2"/>
          <p:cNvPicPr/>
          <p:nvPr/>
        </p:nvPicPr>
        <p:blipFill rotWithShape="1">
          <a:blip r:embed="rId2">
            <a:extLst>
              <a:ext uri="{28A0092B-C50C-407E-A947-70E740481C1C}">
                <a14:useLocalDpi xmlns:a14="http://schemas.microsoft.com/office/drawing/2010/main" val="0"/>
              </a:ext>
            </a:extLst>
          </a:blip>
          <a:srcRect t="15765" b="14683"/>
          <a:stretch/>
        </p:blipFill>
        <p:spPr bwMode="auto">
          <a:xfrm>
            <a:off x="68137" y="1949821"/>
            <a:ext cx="4387745" cy="2952379"/>
          </a:xfrm>
          <a:prstGeom prst="rect">
            <a:avLst/>
          </a:prstGeom>
          <a:noFill/>
          <a:ln>
            <a:noFill/>
          </a:ln>
          <a:extLst>
            <a:ext uri="{53640926-AAD7-44D8-BBD7-CCE9431645EC}">
              <a14:shadowObscured xmlns:a14="http://schemas.microsoft.com/office/drawing/2010/main"/>
            </a:ext>
          </a:extLst>
        </p:spPr>
      </p:pic>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1090" y="1948688"/>
            <a:ext cx="4389120" cy="2953512"/>
          </a:xfrm>
          <a:prstGeom prst="rect">
            <a:avLst/>
          </a:prstGeom>
          <a:noFill/>
          <a:ln>
            <a:noFill/>
          </a:ln>
          <a:effectLst/>
        </p:spPr>
      </p:pic>
      <p:sp>
        <p:nvSpPr>
          <p:cNvPr id="5" name="Rectangle 4"/>
          <p:cNvSpPr/>
          <p:nvPr/>
        </p:nvSpPr>
        <p:spPr>
          <a:xfrm>
            <a:off x="11511" y="4935815"/>
            <a:ext cx="4572000" cy="553357"/>
          </a:xfrm>
          <a:prstGeom prst="rect">
            <a:avLst/>
          </a:prstGeom>
        </p:spPr>
        <p:txBody>
          <a:bodyPr>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Calibri" panose="020F0502020204030204" pitchFamily="34" charset="0"/>
              </a:rPr>
              <a:t>The global demand for animal products is expected to dramatically increase by 2050</a:t>
            </a:r>
            <a:r>
              <a:rPr lang="en-US" sz="1400" baseline="30000" dirty="0">
                <a:latin typeface="Calibri" panose="020F0502020204030204" pitchFamily="34" charset="0"/>
                <a:ea typeface="Calibri" panose="020F0502020204030204" pitchFamily="34" charset="0"/>
                <a:cs typeface="Calibri" panose="020F0502020204030204" pitchFamily="34" charset="0"/>
              </a:rPr>
              <a:t>1</a:t>
            </a:r>
            <a:r>
              <a:rPr lang="en-US" sz="1400" dirty="0">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643030" y="4952999"/>
            <a:ext cx="4377266" cy="523220"/>
          </a:xfrm>
          <a:prstGeom prst="rect">
            <a:avLst/>
          </a:prstGeom>
        </p:spPr>
        <p:txBody>
          <a:bodyPr wrap="square">
            <a:spAutoFit/>
          </a:bodyPr>
          <a:lstStyle/>
          <a:p>
            <a:r>
              <a:rPr lang="en-US" sz="1400" dirty="0"/>
              <a:t>Genomics publications per year have nearly tripled in the last two decades</a:t>
            </a:r>
            <a:r>
              <a:rPr lang="en-US" sz="1400" baseline="30000" dirty="0"/>
              <a:t>2</a:t>
            </a:r>
            <a:r>
              <a:rPr lang="en-US" sz="1400" dirty="0"/>
              <a:t>. </a:t>
            </a:r>
          </a:p>
        </p:txBody>
      </p:sp>
      <p:sp>
        <p:nvSpPr>
          <p:cNvPr id="6" name="Rectangle 5">
            <a:extLst>
              <a:ext uri="{FF2B5EF4-FFF2-40B4-BE49-F238E27FC236}">
                <a16:creationId xmlns:a16="http://schemas.microsoft.com/office/drawing/2014/main" id="{76318008-7B40-4085-AFD9-A2275AB829AC}"/>
              </a:ext>
            </a:extLst>
          </p:cNvPr>
          <p:cNvSpPr/>
          <p:nvPr/>
        </p:nvSpPr>
        <p:spPr>
          <a:xfrm>
            <a:off x="68137" y="6396335"/>
            <a:ext cx="8920711" cy="461665"/>
          </a:xfrm>
          <a:prstGeom prst="rect">
            <a:avLst/>
          </a:prstGeom>
        </p:spPr>
        <p:txBody>
          <a:bodyPr wrap="square">
            <a:spAutoFit/>
          </a:bodyPr>
          <a:lstStyle/>
          <a:p>
            <a:r>
              <a:rPr lang="en-US" sz="1200" baseline="30000" dirty="0">
                <a:ea typeface="Calibri" panose="020F0502020204030204" pitchFamily="34" charset="0"/>
                <a:cs typeface="Times New Roman" panose="02020603050405020304" pitchFamily="18" charset="0"/>
              </a:rPr>
              <a:t>1</a:t>
            </a:r>
            <a:r>
              <a:rPr lang="en-US" sz="1200" dirty="0">
                <a:ea typeface="Calibri" panose="020F0502020204030204" pitchFamily="34" charset="0"/>
                <a:cs typeface="Times New Roman" panose="02020603050405020304" pitchFamily="18" charset="0"/>
              </a:rPr>
              <a:t>Modified from Future of Food 2013 (</a:t>
            </a:r>
            <a:r>
              <a:rPr lang="en-US" sz="1200" u="sng" dirty="0">
                <a:solidFill>
                  <a:srgbClr val="085296"/>
                </a:solidFill>
                <a:ea typeface="Calibri" panose="020F0502020204030204" pitchFamily="34" charset="0"/>
                <a:cs typeface="Times New Roman" panose="02020603050405020304" pitchFamily="18" charset="0"/>
                <a:hlinkClick r:id="rId4"/>
              </a:rPr>
              <a:t>https://www.gatesnotes.com/About-Bill-Gates/Future-of-Food</a:t>
            </a:r>
            <a:r>
              <a:rPr lang="en-US" sz="1200" u="sng" dirty="0">
                <a:ea typeface="Calibri" panose="020F0502020204030204" pitchFamily="34" charset="0"/>
                <a:cs typeface="Times New Roman" panose="02020603050405020304" pitchFamily="18" charset="0"/>
              </a:rPr>
              <a:t>). </a:t>
            </a:r>
          </a:p>
          <a:p>
            <a:r>
              <a:rPr lang="en-US" sz="1200" baseline="30000" dirty="0">
                <a:cs typeface="Times New Roman" panose="02020603050405020304" pitchFamily="18" charset="0"/>
              </a:rPr>
              <a:t>2</a:t>
            </a:r>
            <a:r>
              <a:rPr lang="en-US" sz="1200" dirty="0"/>
              <a:t>From Appendix 5, A New USDA Blueprint for Animal Genome Research 2018 – 2027, Front. Genet. 10:327. </a:t>
            </a:r>
            <a:r>
              <a:rPr lang="en-US" sz="1200" dirty="0" err="1"/>
              <a:t>doi</a:t>
            </a:r>
            <a:r>
              <a:rPr lang="en-US" sz="1200" dirty="0"/>
              <a:t>: 10.3389/fgene.2019.00327.</a:t>
            </a:r>
          </a:p>
        </p:txBody>
      </p:sp>
    </p:spTree>
    <p:extLst>
      <p:ext uri="{BB962C8B-B14F-4D97-AF65-F5344CB8AC3E}">
        <p14:creationId xmlns:p14="http://schemas.microsoft.com/office/powerpoint/2010/main" val="145273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4438650" y="-1"/>
            <a:ext cx="4705350" cy="6858001"/>
          </a:xfrm>
          <a:prstGeom prst="rect">
            <a:avLst/>
          </a:prstGeom>
          <a:noFill/>
          <a:ln>
            <a:noFill/>
          </a:ln>
          <a:effectLst/>
        </p:spPr>
      </p:pic>
      <p:sp>
        <p:nvSpPr>
          <p:cNvPr id="4" name="Rectangle 3"/>
          <p:cNvSpPr/>
          <p:nvPr/>
        </p:nvSpPr>
        <p:spPr>
          <a:xfrm>
            <a:off x="0" y="829670"/>
            <a:ext cx="4339988" cy="5632311"/>
          </a:xfrm>
          <a:prstGeom prst="rect">
            <a:avLst/>
          </a:prstGeom>
        </p:spPr>
        <p:txBody>
          <a:bodyPr wrap="square">
            <a:spAutoFit/>
          </a:bodyPr>
          <a:lstStyle/>
          <a:p>
            <a:r>
              <a:rPr lang="en-US" sz="2400" b="1" dirty="0"/>
              <a:t>New Blueprint taskforce</a:t>
            </a:r>
          </a:p>
          <a:p>
            <a:pPr marL="800100" lvl="1" indent="-342900">
              <a:buFont typeface="Arial" panose="020B0604020202020204" pitchFamily="34" charset="0"/>
              <a:buChar char="•"/>
            </a:pPr>
            <a:r>
              <a:rPr lang="en-US" sz="2400" dirty="0"/>
              <a:t>Jim Reecy (Iowa State University) </a:t>
            </a:r>
          </a:p>
          <a:p>
            <a:pPr marL="800100" lvl="1" indent="-342900">
              <a:buFont typeface="Arial" panose="020B0604020202020204" pitchFamily="34" charset="0"/>
              <a:buChar char="•"/>
            </a:pPr>
            <a:r>
              <a:rPr lang="en-US" sz="2400" dirty="0"/>
              <a:t>Support from USDA-NIFA and USDA-ARS-NAL</a:t>
            </a:r>
          </a:p>
          <a:p>
            <a:endParaRPr lang="en-US" sz="2400" dirty="0"/>
          </a:p>
          <a:p>
            <a:endParaRPr lang="en-US" sz="2400" dirty="0"/>
          </a:p>
          <a:p>
            <a:endParaRPr lang="en-US" sz="2400" b="1" dirty="0"/>
          </a:p>
          <a:p>
            <a:endParaRPr lang="en-US" sz="2400" b="1" dirty="0"/>
          </a:p>
          <a:p>
            <a:r>
              <a:rPr lang="en-US" sz="2400" b="1" dirty="0"/>
              <a:t>USDA leadership</a:t>
            </a:r>
            <a:endParaRPr lang="en-US" sz="2400" dirty="0"/>
          </a:p>
          <a:p>
            <a:pPr marL="800100" lvl="1" indent="-342900">
              <a:buFont typeface="Arial" panose="020B0604020202020204" pitchFamily="34" charset="0"/>
              <a:buChar char="•"/>
            </a:pPr>
            <a:r>
              <a:rPr lang="en-US" sz="2400" dirty="0"/>
              <a:t>Jeff Vallet (USDA-ARS)</a:t>
            </a:r>
          </a:p>
          <a:p>
            <a:pPr marL="800100" lvl="1" indent="-342900">
              <a:buFont typeface="Arial" panose="020B0604020202020204" pitchFamily="34" charset="0"/>
              <a:buChar char="•"/>
            </a:pPr>
            <a:r>
              <a:rPr lang="en-US" sz="2400" dirty="0"/>
              <a:t>Caird Rexroad (USDA-ARS)</a:t>
            </a:r>
          </a:p>
          <a:p>
            <a:pPr marL="800100" lvl="1" indent="-342900">
              <a:buFont typeface="Arial" panose="020B0604020202020204" pitchFamily="34" charset="0"/>
              <a:buChar char="•"/>
            </a:pPr>
            <a:r>
              <a:rPr lang="en-US" sz="2400" dirty="0"/>
              <a:t>Lakshmi Matukumalli (USDA-NIFA)</a:t>
            </a:r>
          </a:p>
          <a:p>
            <a:pPr marL="8001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70401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80635"/>
            <a:ext cx="7886700" cy="1325563"/>
          </a:xfrm>
        </p:spPr>
        <p:txBody>
          <a:bodyPr>
            <a:normAutofit/>
          </a:bodyPr>
          <a:lstStyle/>
          <a:p>
            <a:r>
              <a:rPr lang="en-US" sz="2800" b="1" dirty="0"/>
              <a:t>Themes, Topics and Goals for Blueprint 2018-2027 </a:t>
            </a:r>
          </a:p>
        </p:txBody>
      </p:sp>
      <p:sp>
        <p:nvSpPr>
          <p:cNvPr id="3" name="Content Placeholder 2"/>
          <p:cNvSpPr>
            <a:spLocks noGrp="1"/>
          </p:cNvSpPr>
          <p:nvPr>
            <p:ph sz="half" idx="1"/>
          </p:nvPr>
        </p:nvSpPr>
        <p:spPr>
          <a:xfrm>
            <a:off x="200024" y="1756569"/>
            <a:ext cx="5191125" cy="4660900"/>
          </a:xfrm>
        </p:spPr>
        <p:txBody>
          <a:bodyPr>
            <a:noAutofit/>
          </a:bodyPr>
          <a:lstStyle/>
          <a:p>
            <a:pPr marL="514350" indent="-514350">
              <a:buFont typeface="+mj-lt"/>
              <a:buAutoNum type="arabicPeriod"/>
            </a:pPr>
            <a:r>
              <a:rPr lang="en-US" sz="2000" b="1" dirty="0">
                <a:solidFill>
                  <a:srgbClr val="00B0F0"/>
                </a:solidFill>
              </a:rPr>
              <a:t>Science to Practice</a:t>
            </a:r>
          </a:p>
          <a:p>
            <a:pPr marL="971550" lvl="1" indent="-514350">
              <a:buFont typeface="+mj-lt"/>
              <a:buAutoNum type="alphaLcPeriod"/>
            </a:pPr>
            <a:r>
              <a:rPr lang="en-US" sz="1800" b="1" i="1" dirty="0"/>
              <a:t>Precision Selection and Management</a:t>
            </a:r>
          </a:p>
          <a:p>
            <a:pPr marL="514350" indent="-514350">
              <a:buFont typeface="+mj-lt"/>
              <a:buAutoNum type="arabicPeriod"/>
            </a:pPr>
            <a:r>
              <a:rPr lang="en-US" sz="2000" b="1" dirty="0">
                <a:solidFill>
                  <a:srgbClr val="00B0F0"/>
                </a:solidFill>
              </a:rPr>
              <a:t>Discovery Science</a:t>
            </a:r>
          </a:p>
          <a:p>
            <a:pPr marL="971550" lvl="1" indent="-514350">
              <a:buFont typeface="+mj-lt"/>
              <a:buAutoNum type="alphaLcPeriod"/>
            </a:pPr>
            <a:r>
              <a:rPr lang="en-US" sz="1800" b="1" i="1" dirty="0"/>
              <a:t>Genome and Functional Biology</a:t>
            </a:r>
          </a:p>
          <a:p>
            <a:pPr marL="971550" lvl="1" indent="-514350">
              <a:buFont typeface="+mj-lt"/>
              <a:buAutoNum type="alphaLcPeriod"/>
            </a:pPr>
            <a:r>
              <a:rPr lang="en-US" sz="1800" b="1" i="1" dirty="0"/>
              <a:t>Host-Pathogen Interactions</a:t>
            </a:r>
          </a:p>
          <a:p>
            <a:pPr marL="971550" lvl="1" indent="-514350">
              <a:buFont typeface="+mj-lt"/>
              <a:buAutoNum type="alphaLcPeriod"/>
            </a:pPr>
            <a:r>
              <a:rPr lang="en-US" sz="1800" b="1" i="1" dirty="0"/>
              <a:t>Phenotyping</a:t>
            </a:r>
          </a:p>
          <a:p>
            <a:pPr marL="971550" lvl="1" indent="-514350">
              <a:buFont typeface="+mj-lt"/>
              <a:buAutoNum type="alphaLcPeriod"/>
            </a:pPr>
            <a:r>
              <a:rPr lang="en-US" sz="1800" b="1" i="1" dirty="0"/>
              <a:t>Microbiome and Metagenomics</a:t>
            </a:r>
          </a:p>
          <a:p>
            <a:pPr marL="514350" indent="-514350">
              <a:buFont typeface="+mj-lt"/>
              <a:buAutoNum type="arabicPeriod"/>
            </a:pPr>
            <a:r>
              <a:rPr lang="en-US" sz="2000" b="1" dirty="0">
                <a:solidFill>
                  <a:srgbClr val="00B0F0"/>
                </a:solidFill>
              </a:rPr>
              <a:t>Infrastructure</a:t>
            </a:r>
          </a:p>
          <a:p>
            <a:pPr marL="971550" lvl="1" indent="-514350">
              <a:buFont typeface="+mj-lt"/>
              <a:buAutoNum type="alphaLcPeriod"/>
            </a:pPr>
            <a:r>
              <a:rPr lang="en-US" sz="1800" b="1" i="1" dirty="0"/>
              <a:t>Genome Tools and Resources</a:t>
            </a:r>
          </a:p>
          <a:p>
            <a:pPr marL="971550" lvl="1" indent="-514350">
              <a:buFont typeface="+mj-lt"/>
              <a:buAutoNum type="alphaLcPeriod"/>
            </a:pPr>
            <a:r>
              <a:rPr lang="en-US" sz="1800" b="1" i="1" dirty="0"/>
              <a:t>Education and Training</a:t>
            </a:r>
          </a:p>
          <a:p>
            <a:pPr marL="971550" lvl="1" indent="-514350">
              <a:buFont typeface="+mj-lt"/>
              <a:buAutoNum type="alphaLcPeriod"/>
            </a:pPr>
            <a:r>
              <a:rPr lang="en-US" sz="1800" b="1" i="1" dirty="0" err="1"/>
              <a:t>Bioinformatic</a:t>
            </a:r>
            <a:r>
              <a:rPr lang="en-US" sz="1800" b="1" i="1" dirty="0"/>
              <a:t> and Computational Biology</a:t>
            </a:r>
          </a:p>
          <a:p>
            <a:pPr marL="971550" lvl="1" indent="-514350">
              <a:buFont typeface="+mj-lt"/>
              <a:buAutoNum type="alphaLcPeriod"/>
            </a:pPr>
            <a:r>
              <a:rPr lang="en-US" sz="1800" b="1" i="1" dirty="0"/>
              <a:t>Biotechnology</a:t>
            </a:r>
          </a:p>
          <a:p>
            <a:pPr marL="971550" lvl="1" indent="-514350">
              <a:buFont typeface="+mj-lt"/>
              <a:buAutoNum type="alphaLcPeriod"/>
            </a:pPr>
            <a:r>
              <a:rPr lang="en-US" sz="1800" b="1" i="1" dirty="0"/>
              <a:t>Animal Populations and Germplasm Preservation</a:t>
            </a:r>
          </a:p>
          <a:p>
            <a:pPr marL="971550" lvl="1" indent="-514350">
              <a:buFont typeface="+mj-lt"/>
              <a:buAutoNum type="alphaLcPeriod"/>
            </a:pPr>
            <a:endParaRPr lang="en-US" sz="1800" b="1" dirty="0"/>
          </a:p>
        </p:txBody>
      </p:sp>
      <p:sp>
        <p:nvSpPr>
          <p:cNvPr id="4" name="Content Placeholder 3"/>
          <p:cNvSpPr>
            <a:spLocks noGrp="1"/>
          </p:cNvSpPr>
          <p:nvPr>
            <p:ph sz="half" idx="2"/>
          </p:nvPr>
        </p:nvSpPr>
        <p:spPr>
          <a:xfrm>
            <a:off x="5391149" y="1825625"/>
            <a:ext cx="3667125" cy="4351338"/>
          </a:xfrm>
          <a:solidFill>
            <a:schemeClr val="tx1"/>
          </a:solidFill>
        </p:spPr>
        <p:txBody>
          <a:bodyPr>
            <a:noAutofit/>
          </a:bodyPr>
          <a:lstStyle/>
          <a:p>
            <a:pPr>
              <a:buFont typeface="Wingdings" panose="05000000000000000000" pitchFamily="2" charset="2"/>
              <a:buChar char="Ø"/>
            </a:pPr>
            <a:r>
              <a:rPr lang="en-US" sz="1600" b="1" dirty="0">
                <a:solidFill>
                  <a:schemeClr val="accent6"/>
                </a:solidFill>
              </a:rPr>
              <a:t>Goal 1: Providing Nutritious Food to a Growing Human Population</a:t>
            </a:r>
          </a:p>
          <a:p>
            <a:pPr>
              <a:buFont typeface="Wingdings" panose="05000000000000000000" pitchFamily="2" charset="2"/>
              <a:buChar char="Ø"/>
            </a:pPr>
            <a:endParaRPr lang="en-US" sz="1600" b="1" dirty="0">
              <a:solidFill>
                <a:schemeClr val="accent6"/>
              </a:solidFill>
            </a:endParaRPr>
          </a:p>
          <a:p>
            <a:pPr>
              <a:buFont typeface="Wingdings" panose="05000000000000000000" pitchFamily="2" charset="2"/>
              <a:buChar char="Ø"/>
            </a:pPr>
            <a:endParaRPr lang="en-US" sz="1600" b="1" dirty="0">
              <a:solidFill>
                <a:schemeClr val="accent6"/>
              </a:solidFill>
            </a:endParaRPr>
          </a:p>
          <a:p>
            <a:pPr>
              <a:buFont typeface="Wingdings" panose="05000000000000000000" pitchFamily="2" charset="2"/>
              <a:buChar char="Ø"/>
            </a:pPr>
            <a:r>
              <a:rPr lang="en-US" sz="1600" b="1" dirty="0">
                <a:solidFill>
                  <a:schemeClr val="accent6"/>
                </a:solidFill>
              </a:rPr>
              <a:t>Goal 2: Increasing Animal Fitness and Improving Animal Welfare</a:t>
            </a:r>
          </a:p>
          <a:p>
            <a:pPr>
              <a:buFont typeface="Wingdings" panose="05000000000000000000" pitchFamily="2" charset="2"/>
              <a:buChar char="Ø"/>
            </a:pPr>
            <a:endParaRPr lang="en-US" sz="1600" b="1" dirty="0">
              <a:solidFill>
                <a:schemeClr val="accent6"/>
              </a:solidFill>
            </a:endParaRPr>
          </a:p>
          <a:p>
            <a:pPr>
              <a:buFont typeface="Wingdings" panose="05000000000000000000" pitchFamily="2" charset="2"/>
              <a:buChar char="Ø"/>
            </a:pPr>
            <a:endParaRPr lang="en-US" sz="1600" b="1" dirty="0">
              <a:solidFill>
                <a:schemeClr val="accent6"/>
              </a:solidFill>
            </a:endParaRPr>
          </a:p>
          <a:p>
            <a:pPr>
              <a:buFont typeface="Wingdings" panose="05000000000000000000" pitchFamily="2" charset="2"/>
              <a:buChar char="Ø"/>
            </a:pPr>
            <a:r>
              <a:rPr lang="en-US" sz="1600" b="1" dirty="0">
                <a:solidFill>
                  <a:schemeClr val="accent6"/>
                </a:solidFill>
              </a:rPr>
              <a:t>Goal 3: Improving Sustainability of Animal Agriculture</a:t>
            </a:r>
          </a:p>
          <a:p>
            <a:pPr>
              <a:buFont typeface="Wingdings" panose="05000000000000000000" pitchFamily="2" charset="2"/>
              <a:buChar char="Ø"/>
            </a:pPr>
            <a:endParaRPr lang="en-US" sz="1600" b="1" dirty="0">
              <a:solidFill>
                <a:schemeClr val="accent6"/>
              </a:solidFill>
            </a:endParaRPr>
          </a:p>
          <a:p>
            <a:pPr>
              <a:buFont typeface="Wingdings" panose="05000000000000000000" pitchFamily="2" charset="2"/>
              <a:buChar char="Ø"/>
            </a:pPr>
            <a:endParaRPr lang="en-US" sz="1600" b="1" dirty="0">
              <a:solidFill>
                <a:schemeClr val="accent6"/>
              </a:solidFill>
            </a:endParaRPr>
          </a:p>
          <a:p>
            <a:pPr>
              <a:buFont typeface="Wingdings" panose="05000000000000000000" pitchFamily="2" charset="2"/>
              <a:buChar char="Ø"/>
            </a:pPr>
            <a:r>
              <a:rPr lang="en-US" sz="1600" b="1" dirty="0">
                <a:solidFill>
                  <a:schemeClr val="accent6"/>
                </a:solidFill>
              </a:rPr>
              <a:t>Goal 4: Meeting Consumer Needs and Choices</a:t>
            </a:r>
          </a:p>
        </p:txBody>
      </p:sp>
    </p:spTree>
    <p:extLst>
      <p:ext uri="{BB962C8B-B14F-4D97-AF65-F5344CB8AC3E}">
        <p14:creationId xmlns:p14="http://schemas.microsoft.com/office/powerpoint/2010/main" val="57790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92272" y="294653"/>
            <a:ext cx="8621976" cy="107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Science to Practice</a:t>
            </a:r>
          </a:p>
          <a:p>
            <a:pPr lvl="0" defTabSz="914400" eaLnBrk="0" fontAlgn="base" hangingPunct="0">
              <a:spcBef>
                <a:spcPct val="0"/>
              </a:spcBef>
              <a:spcAft>
                <a:spcPct val="0"/>
              </a:spcAft>
            </a:pPr>
            <a:r>
              <a:rPr lang="en-US" altLang="en-US" b="1" dirty="0">
                <a:latin typeface="Arial" panose="020B0604020202020204" pitchFamily="34" charset="0"/>
                <a:ea typeface="Times New Roman" panose="02020603050405020304" pitchFamily="18" charset="0"/>
                <a:cs typeface="Times New Roman" panose="02020603050405020304" pitchFamily="18" charset="0"/>
              </a:rPr>
              <a:t>a) Optimizing Animal Production through Precision Breeding and Management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angle 3"/>
          <p:cNvSpPr>
            <a:spLocks noChangeArrowheads="1"/>
          </p:cNvSpPr>
          <p:nvPr/>
        </p:nvSpPr>
        <p:spPr bwMode="auto">
          <a:xfrm>
            <a:off x="0" y="5249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 name="Picture 11"/>
          <p:cNvPicPr/>
          <p:nvPr/>
        </p:nvPicPr>
        <p:blipFill rotWithShape="1">
          <a:blip r:embed="rId2">
            <a:extLst>
              <a:ext uri="{28A0092B-C50C-407E-A947-70E740481C1C}">
                <a14:useLocalDpi xmlns:a14="http://schemas.microsoft.com/office/drawing/2010/main" val="0"/>
              </a:ext>
            </a:extLst>
          </a:blip>
          <a:srcRect l="6680" t="6668" r="3644" b="9977"/>
          <a:stretch/>
        </p:blipFill>
        <p:spPr bwMode="auto">
          <a:xfrm>
            <a:off x="4078705" y="2121069"/>
            <a:ext cx="4884821" cy="3545805"/>
          </a:xfrm>
          <a:prstGeom prst="rect">
            <a:avLst/>
          </a:prstGeom>
          <a:noFill/>
          <a:ln>
            <a:noFill/>
          </a:ln>
          <a:effectLst/>
          <a:extLst>
            <a:ext uri="{53640926-AAD7-44D8-BBD7-CCE9431645EC}">
              <a14:shadowObscured xmlns:a14="http://schemas.microsoft.com/office/drawing/2010/main"/>
            </a:ext>
          </a:extLst>
        </p:spPr>
      </p:pic>
      <p:sp>
        <p:nvSpPr>
          <p:cNvPr id="13" name="Rectangle 12"/>
          <p:cNvSpPr/>
          <p:nvPr/>
        </p:nvSpPr>
        <p:spPr>
          <a:xfrm>
            <a:off x="3970421" y="5730702"/>
            <a:ext cx="5173579" cy="619272"/>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Calibri" panose="020F0502020204030204" pitchFamily="34" charset="0"/>
              </a:rPr>
              <a:t>Map of 521,645 genotyped Angus, opportunities exist to incorporate environment into genomic predictions</a:t>
            </a:r>
            <a:r>
              <a:rPr lang="en-US" sz="1600" baseline="30000" dirty="0">
                <a:latin typeface="Calibri" panose="020F0502020204030204" pitchFamily="34" charset="0"/>
                <a:ea typeface="Calibri" panose="020F0502020204030204" pitchFamily="34" charset="0"/>
                <a:cs typeface="Calibri" panose="020F0502020204030204" pitchFamily="34" charset="0"/>
              </a:rPr>
              <a:t>3</a:t>
            </a:r>
            <a:r>
              <a:rPr lang="en-US" sz="1600" dirty="0">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192272" y="1928333"/>
            <a:ext cx="3778149" cy="3785652"/>
          </a:xfrm>
          <a:prstGeom prst="rect">
            <a:avLst/>
          </a:prstGeom>
        </p:spPr>
        <p:txBody>
          <a:bodyPr wrap="square">
            <a:spAutoFit/>
          </a:bodyPr>
          <a:lstStyle/>
          <a:p>
            <a:r>
              <a:rPr lang="en-US" sz="2000" b="1" u="sng" dirty="0">
                <a:solidFill>
                  <a:srgbClr val="FFFF00"/>
                </a:solidFill>
              </a:rPr>
              <a:t>Action </a:t>
            </a:r>
          </a:p>
          <a:p>
            <a:endParaRPr lang="en-US" sz="2000" dirty="0">
              <a:solidFill>
                <a:schemeClr val="accent6"/>
              </a:solidFill>
            </a:endParaRPr>
          </a:p>
          <a:p>
            <a:pPr marL="342900" indent="-342900">
              <a:buFont typeface="Arial" panose="020B0604020202020204" pitchFamily="34" charset="0"/>
              <a:buChar char="•"/>
            </a:pPr>
            <a:r>
              <a:rPr lang="en-US" sz="2000" dirty="0">
                <a:solidFill>
                  <a:schemeClr val="accent6"/>
                </a:solidFill>
              </a:rPr>
              <a:t>Environment-specific production values for breeding are needed for precision sorting. </a:t>
            </a:r>
          </a:p>
          <a:p>
            <a:pPr marL="342900" indent="-342900">
              <a:buFont typeface="Arial" panose="020B0604020202020204" pitchFamily="34" charset="0"/>
              <a:buChar char="•"/>
            </a:pPr>
            <a:endParaRPr lang="en-US" sz="2000" dirty="0">
              <a:solidFill>
                <a:schemeClr val="accent6"/>
              </a:solidFill>
            </a:endParaRPr>
          </a:p>
          <a:p>
            <a:pPr marL="342900" indent="-342900">
              <a:buFont typeface="Arial" panose="020B0604020202020204" pitchFamily="34" charset="0"/>
              <a:buChar char="•"/>
            </a:pPr>
            <a:r>
              <a:rPr lang="en-US" sz="2000" dirty="0">
                <a:solidFill>
                  <a:schemeClr val="accent6"/>
                </a:solidFill>
              </a:rPr>
              <a:t>New genomic technologies to enhance nonadditive inheritance effects like heterosis and epigenetic mechanisms.</a:t>
            </a:r>
          </a:p>
        </p:txBody>
      </p:sp>
      <p:sp>
        <p:nvSpPr>
          <p:cNvPr id="2" name="Rectangle 1">
            <a:extLst>
              <a:ext uri="{FF2B5EF4-FFF2-40B4-BE49-F238E27FC236}">
                <a16:creationId xmlns:a16="http://schemas.microsoft.com/office/drawing/2014/main" id="{EB2DD288-99D4-4D0E-9BBA-A79B6EB4BF67}"/>
              </a:ext>
            </a:extLst>
          </p:cNvPr>
          <p:cNvSpPr/>
          <p:nvPr/>
        </p:nvSpPr>
        <p:spPr>
          <a:xfrm>
            <a:off x="96136" y="6563347"/>
            <a:ext cx="8951728" cy="276999"/>
          </a:xfrm>
          <a:prstGeom prst="rect">
            <a:avLst/>
          </a:prstGeom>
        </p:spPr>
        <p:txBody>
          <a:bodyPr wrap="square">
            <a:spAutoFit/>
          </a:bodyPr>
          <a:lstStyle/>
          <a:p>
            <a:r>
              <a:rPr lang="en-US" sz="1200" baseline="30000" dirty="0">
                <a:latin typeface="Calibri" panose="020F0502020204030204" pitchFamily="34" charset="0"/>
                <a:ea typeface="Calibri" panose="020F0502020204030204" pitchFamily="34" charset="0"/>
                <a:cs typeface="Calibri" panose="020F0502020204030204" pitchFamily="34" charset="0"/>
              </a:rPr>
              <a:t>3</a:t>
            </a:r>
            <a:r>
              <a:rPr lang="en-US" sz="1200" dirty="0">
                <a:latin typeface="Calibri" panose="020F0502020204030204" pitchFamily="34" charset="0"/>
                <a:ea typeface="Calibri" panose="020F0502020204030204" pitchFamily="34" charset="0"/>
                <a:cs typeface="Calibri" panose="020F0502020204030204" pitchFamily="34" charset="0"/>
              </a:rPr>
              <a:t>Figure kindly provided by Dan Moser, American Angus Association and </a:t>
            </a:r>
            <a:r>
              <a:rPr lang="en-US" sz="1200" dirty="0">
                <a:latin typeface="Calibri" panose="020F0502020204030204" pitchFamily="34" charset="0"/>
                <a:ea typeface="Calibri" panose="020F0502020204030204" pitchFamily="34" charset="0"/>
                <a:cs typeface="Times New Roman" panose="02020603050405020304" pitchFamily="18" charset="0"/>
              </a:rPr>
              <a:t>Front. Genet. 10:327. </a:t>
            </a:r>
            <a:r>
              <a:rPr lang="en-US" sz="1200" dirty="0" err="1">
                <a:latin typeface="Calibri" panose="020F0502020204030204" pitchFamily="34" charset="0"/>
                <a:ea typeface="Calibri" panose="020F0502020204030204" pitchFamily="34" charset="0"/>
                <a:cs typeface="Times New Roman" panose="02020603050405020304" pitchFamily="18" charset="0"/>
              </a:rPr>
              <a:t>doi</a:t>
            </a:r>
            <a:r>
              <a:rPr lang="en-US" sz="1200" dirty="0">
                <a:latin typeface="Calibri" panose="020F0502020204030204" pitchFamily="34" charset="0"/>
                <a:ea typeface="Calibri" panose="020F0502020204030204" pitchFamily="34" charset="0"/>
                <a:cs typeface="Times New Roman" panose="02020603050405020304" pitchFamily="18" charset="0"/>
              </a:rPr>
              <a:t>: 10.3389/fgene.2019.00327</a:t>
            </a:r>
            <a:r>
              <a:rPr lang="en-US" sz="1200" dirty="0">
                <a:latin typeface="Calibri" panose="020F050202020403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18064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8255" y="3415981"/>
            <a:ext cx="3300845" cy="2412284"/>
          </a:xfrm>
          <a:prstGeom prst="rect">
            <a:avLst/>
          </a:prstGeom>
          <a:noFill/>
          <a:ln>
            <a:noFill/>
          </a:ln>
        </p:spPr>
      </p:pic>
      <p:sp>
        <p:nvSpPr>
          <p:cNvPr id="7" name="Rectangle 6"/>
          <p:cNvSpPr/>
          <p:nvPr/>
        </p:nvSpPr>
        <p:spPr>
          <a:xfrm>
            <a:off x="4597337" y="5944496"/>
            <a:ext cx="4546663" cy="619272"/>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Calibri" panose="020F0502020204030204" pitchFamily="34" charset="0"/>
              </a:rPr>
              <a:t>Changes in gene expression results in the </a:t>
            </a:r>
            <a:r>
              <a:rPr lang="en-US" sz="1600" dirty="0" err="1">
                <a:latin typeface="Calibri" panose="020F0502020204030204" pitchFamily="34" charset="0"/>
                <a:ea typeface="Calibri" panose="020F0502020204030204" pitchFamily="34" charset="0"/>
                <a:cs typeface="Calibri" panose="020F0502020204030204" pitchFamily="34" charset="0"/>
              </a:rPr>
              <a:t>callipyge</a:t>
            </a:r>
            <a:r>
              <a:rPr lang="en-US" sz="1600" dirty="0">
                <a:latin typeface="Calibri" panose="020F0502020204030204" pitchFamily="34" charset="0"/>
                <a:ea typeface="Calibri" panose="020F0502020204030204" pitchFamily="34" charset="0"/>
                <a:cs typeface="Calibri" panose="020F0502020204030204" pitchFamily="34" charset="0"/>
              </a:rPr>
              <a:t>, Greek for “beautiful buttocks”, phenotype</a:t>
            </a:r>
            <a:r>
              <a:rPr lang="en-US" sz="1600" baseline="30000" dirty="0">
                <a:latin typeface="Calibri" panose="020F0502020204030204" pitchFamily="34" charset="0"/>
                <a:ea typeface="Calibri" panose="020F0502020204030204" pitchFamily="34" charset="0"/>
                <a:cs typeface="Calibri" panose="020F0502020204030204" pitchFamily="34" charset="0"/>
              </a:rPr>
              <a:t>4</a:t>
            </a:r>
            <a:r>
              <a:rPr lang="en-US" sz="1600" dirty="0">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11834" y="1880234"/>
            <a:ext cx="3469828" cy="3416320"/>
          </a:xfrm>
          <a:prstGeom prst="rect">
            <a:avLst/>
          </a:prstGeom>
        </p:spPr>
        <p:txBody>
          <a:bodyPr wrap="square">
            <a:spAutoFit/>
          </a:bodyPr>
          <a:lstStyle/>
          <a:p>
            <a:r>
              <a:rPr lang="en-US" sz="2400" b="1" u="sng" dirty="0">
                <a:solidFill>
                  <a:srgbClr val="FFFF00"/>
                </a:solidFill>
              </a:rPr>
              <a:t>Action</a:t>
            </a:r>
          </a:p>
          <a:p>
            <a:endParaRPr lang="en-US" sz="2400" b="1" u="sng" dirty="0">
              <a:solidFill>
                <a:srgbClr val="FFFF00"/>
              </a:solidFill>
            </a:endParaRPr>
          </a:p>
          <a:p>
            <a:pPr marL="342900" indent="-342900">
              <a:buFont typeface="Arial" panose="020B0604020202020204" pitchFamily="34" charset="0"/>
              <a:buChar char="•"/>
            </a:pPr>
            <a:r>
              <a:rPr lang="en-US" sz="2400" dirty="0">
                <a:solidFill>
                  <a:srgbClr val="92D050"/>
                </a:solidFill>
              </a:rPr>
              <a:t>More efforts in gene functionality (FAANG).</a:t>
            </a:r>
          </a:p>
          <a:p>
            <a:pPr marL="342900" indent="-342900">
              <a:buFont typeface="Arial" panose="020B0604020202020204" pitchFamily="34" charset="0"/>
              <a:buChar char="•"/>
            </a:pPr>
            <a:endParaRPr lang="en-US" sz="2400" dirty="0">
              <a:solidFill>
                <a:srgbClr val="92D050"/>
              </a:solidFill>
            </a:endParaRPr>
          </a:p>
          <a:p>
            <a:pPr marL="342900" indent="-342900">
              <a:buFont typeface="Arial" panose="020B0604020202020204" pitchFamily="34" charset="0"/>
              <a:buChar char="•"/>
            </a:pPr>
            <a:r>
              <a:rPr lang="en-US" sz="2400" dirty="0">
                <a:solidFill>
                  <a:srgbClr val="92D050"/>
                </a:solidFill>
              </a:rPr>
              <a:t>Gene orthologue validation from model organisms.</a:t>
            </a:r>
          </a:p>
          <a:p>
            <a:endParaRPr lang="en-US" sz="2400" dirty="0">
              <a:solidFill>
                <a:srgbClr val="92D050"/>
              </a:solidFill>
            </a:endParaRPr>
          </a:p>
        </p:txBody>
      </p:sp>
      <p:sp>
        <p:nvSpPr>
          <p:cNvPr id="23" name="Rectangle 22"/>
          <p:cNvSpPr/>
          <p:nvPr/>
        </p:nvSpPr>
        <p:spPr>
          <a:xfrm>
            <a:off x="4871704" y="999627"/>
            <a:ext cx="4274127" cy="176121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7" name="Picture 26" descr="https://journals.plos.org/plosone/article/figure/image?size=large&amp;id=10.1371/journal.pone.0007399.g00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5825" y="1115858"/>
            <a:ext cx="3285707" cy="2183892"/>
          </a:xfrm>
          <a:prstGeom prst="rect">
            <a:avLst/>
          </a:prstGeom>
          <a:noFill/>
          <a:ln>
            <a:noFill/>
          </a:ln>
        </p:spPr>
      </p:pic>
      <p:sp>
        <p:nvSpPr>
          <p:cNvPr id="12" name="Rectangle 11"/>
          <p:cNvSpPr>
            <a:spLocks noChangeArrowheads="1"/>
          </p:cNvSpPr>
          <p:nvPr/>
        </p:nvSpPr>
        <p:spPr bwMode="auto">
          <a:xfrm>
            <a:off x="211834" y="201514"/>
            <a:ext cx="8932166" cy="107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Discovery Science</a:t>
            </a:r>
          </a:p>
          <a:p>
            <a:pPr lvl="0" defTabSz="914400" eaLnBrk="0" fontAlgn="base" hangingPunct="0">
              <a:spcBef>
                <a:spcPct val="0"/>
              </a:spcBef>
              <a:spcAft>
                <a:spcPct val="0"/>
              </a:spcAft>
            </a:pPr>
            <a:r>
              <a:rPr lang="en-US" altLang="en-US" b="1" dirty="0">
                <a:latin typeface="Arial" panose="020B0604020202020204" pitchFamily="34" charset="0"/>
                <a:ea typeface="Times New Roman" panose="02020603050405020304" pitchFamily="18" charset="0"/>
                <a:cs typeface="Times New Roman" panose="02020603050405020304" pitchFamily="18" charset="0"/>
              </a:rPr>
              <a:t>a) Understanding Genome Biology to Accelerate Genetic Improvement of Economically Important Traits</a:t>
            </a:r>
          </a:p>
        </p:txBody>
      </p:sp>
      <p:sp>
        <p:nvSpPr>
          <p:cNvPr id="2" name="Rectangle 1">
            <a:extLst>
              <a:ext uri="{FF2B5EF4-FFF2-40B4-BE49-F238E27FC236}">
                <a16:creationId xmlns:a16="http://schemas.microsoft.com/office/drawing/2014/main" id="{4F21F531-6CAD-4B19-A339-8CD7B7046F99}"/>
              </a:ext>
            </a:extLst>
          </p:cNvPr>
          <p:cNvSpPr/>
          <p:nvPr/>
        </p:nvSpPr>
        <p:spPr>
          <a:xfrm>
            <a:off x="-25336" y="6581001"/>
            <a:ext cx="4572000" cy="276999"/>
          </a:xfrm>
          <a:prstGeom prst="rect">
            <a:avLst/>
          </a:prstGeom>
        </p:spPr>
        <p:txBody>
          <a:bodyPr>
            <a:spAutoFit/>
          </a:bodyPr>
          <a:lstStyle/>
          <a:p>
            <a:r>
              <a:rPr lang="en-US" sz="1200" baseline="30000" dirty="0">
                <a:latin typeface="Calibri" panose="020F0502020204030204" pitchFamily="34" charset="0"/>
                <a:ea typeface="Calibri" panose="020F0502020204030204" pitchFamily="34" charset="0"/>
                <a:cs typeface="Times New Roman" panose="02020603050405020304" pitchFamily="18" charset="0"/>
              </a:rPr>
              <a:t>4</a:t>
            </a:r>
            <a:r>
              <a:rPr lang="en-US" sz="1200" dirty="0">
                <a:latin typeface="Calibri" panose="020F0502020204030204" pitchFamily="34" charset="0"/>
                <a:ea typeface="Calibri" panose="020F0502020204030204" pitchFamily="34" charset="0"/>
                <a:cs typeface="Times New Roman" panose="02020603050405020304" pitchFamily="18" charset="0"/>
              </a:rPr>
              <a:t>From Fleming-Waddell JN et al. </a:t>
            </a:r>
            <a:r>
              <a:rPr lang="en-US" sz="1200" dirty="0" err="1">
                <a:latin typeface="Calibri" panose="020F0502020204030204" pitchFamily="34" charset="0"/>
                <a:ea typeface="Calibri" panose="020F0502020204030204" pitchFamily="34" charset="0"/>
                <a:cs typeface="Times New Roman" panose="02020603050405020304" pitchFamily="18" charset="0"/>
              </a:rPr>
              <a:t>PloS</a:t>
            </a:r>
            <a:r>
              <a:rPr lang="en-US" sz="1200" dirty="0">
                <a:latin typeface="Calibri" panose="020F0502020204030204" pitchFamily="34" charset="0"/>
                <a:ea typeface="Calibri" panose="020F0502020204030204" pitchFamily="34" charset="0"/>
                <a:cs typeface="Times New Roman" panose="02020603050405020304" pitchFamily="18" charset="0"/>
              </a:rPr>
              <a:t> one. 2009 Oct 9;4(10):e7399. </a:t>
            </a:r>
            <a:endParaRPr lang="en-US" sz="1200" dirty="0"/>
          </a:p>
        </p:txBody>
      </p:sp>
    </p:spTree>
    <p:extLst>
      <p:ext uri="{BB962C8B-B14F-4D97-AF65-F5344CB8AC3E}">
        <p14:creationId xmlns:p14="http://schemas.microsoft.com/office/powerpoint/2010/main" val="2189016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200" b="0" i="0" u="none" strike="noStrike" cap="none" normalizeH="0" baseline="0">
                <a:ln>
                  <a:noFill/>
                </a:ln>
                <a:solidFill>
                  <a:schemeClr val="tx1"/>
                </a:solidFill>
                <a:effectLst/>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9"/>
          <p:cNvPicPr/>
          <p:nvPr/>
        </p:nvPicPr>
        <p:blipFill rotWithShape="1">
          <a:blip r:embed="rId2" cstate="print">
            <a:extLst>
              <a:ext uri="{28A0092B-C50C-407E-A947-70E740481C1C}">
                <a14:useLocalDpi xmlns:a14="http://schemas.microsoft.com/office/drawing/2010/main" val="0"/>
              </a:ext>
            </a:extLst>
          </a:blip>
          <a:srcRect l="17237" t="9502" r="16133" b="7183"/>
          <a:stretch/>
        </p:blipFill>
        <p:spPr bwMode="auto">
          <a:xfrm>
            <a:off x="4656220" y="1937084"/>
            <a:ext cx="4054643" cy="3561348"/>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4331368" y="5694121"/>
            <a:ext cx="4981073" cy="619272"/>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Calibri" panose="020F0502020204030204" pitchFamily="34" charset="0"/>
              </a:rPr>
              <a:t>The host-pathogen-environment interactions must be examined to identify disease resistance/tolerance.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16568" y="1660358"/>
            <a:ext cx="4114800" cy="3785652"/>
          </a:xfrm>
          <a:prstGeom prst="rect">
            <a:avLst/>
          </a:prstGeom>
        </p:spPr>
        <p:txBody>
          <a:bodyPr wrap="square">
            <a:spAutoFit/>
          </a:bodyPr>
          <a:lstStyle/>
          <a:p>
            <a:r>
              <a:rPr lang="en-US" sz="2000" b="1" u="sng" dirty="0">
                <a:solidFill>
                  <a:srgbClr val="FFFF00"/>
                </a:solidFill>
              </a:rPr>
              <a:t>Action</a:t>
            </a:r>
          </a:p>
          <a:p>
            <a:endParaRPr lang="en-US" sz="2000" dirty="0">
              <a:solidFill>
                <a:srgbClr val="92D050"/>
              </a:solidFill>
            </a:endParaRPr>
          </a:p>
          <a:p>
            <a:pPr marL="342900" indent="-342900">
              <a:buFont typeface="Arial" panose="020B0604020202020204" pitchFamily="34" charset="0"/>
              <a:buChar char="•"/>
            </a:pPr>
            <a:r>
              <a:rPr lang="en-US" sz="2000" dirty="0">
                <a:solidFill>
                  <a:srgbClr val="92D050"/>
                </a:solidFill>
              </a:rPr>
              <a:t>More comprehensive animal disease surveys and databases.</a:t>
            </a:r>
          </a:p>
          <a:p>
            <a:pPr marL="342900" indent="-342900">
              <a:buFont typeface="Arial" panose="020B0604020202020204" pitchFamily="34" charset="0"/>
              <a:buChar char="•"/>
            </a:pPr>
            <a:endParaRPr lang="en-US" sz="2000" dirty="0">
              <a:solidFill>
                <a:srgbClr val="92D050"/>
              </a:solidFill>
            </a:endParaRPr>
          </a:p>
          <a:p>
            <a:pPr marL="342900" indent="-342900">
              <a:buFont typeface="Arial" panose="020B0604020202020204" pitchFamily="34" charset="0"/>
              <a:buChar char="•"/>
            </a:pPr>
            <a:r>
              <a:rPr lang="en-US" sz="2000" dirty="0">
                <a:solidFill>
                  <a:srgbClr val="92D050"/>
                </a:solidFill>
              </a:rPr>
              <a:t>Identify measurable immune activity and physiological indicators in healthy individuals.</a:t>
            </a:r>
          </a:p>
          <a:p>
            <a:pPr marL="342900" indent="-342900">
              <a:buFont typeface="Arial" panose="020B0604020202020204" pitchFamily="34" charset="0"/>
              <a:buChar char="•"/>
            </a:pPr>
            <a:endParaRPr lang="en-US" sz="2000" dirty="0">
              <a:solidFill>
                <a:srgbClr val="92D050"/>
              </a:solidFill>
            </a:endParaRPr>
          </a:p>
          <a:p>
            <a:pPr marL="342900" indent="-342900">
              <a:buFont typeface="Arial" panose="020B0604020202020204" pitchFamily="34" charset="0"/>
              <a:buChar char="•"/>
            </a:pPr>
            <a:r>
              <a:rPr lang="en-US" sz="2000" dirty="0">
                <a:solidFill>
                  <a:srgbClr val="92D050"/>
                </a:solidFill>
              </a:rPr>
              <a:t>Continued development of livestock -specific biological reagents.</a:t>
            </a:r>
          </a:p>
        </p:txBody>
      </p:sp>
      <p:sp>
        <p:nvSpPr>
          <p:cNvPr id="13" name="Rectangle 12"/>
          <p:cNvSpPr>
            <a:spLocks noChangeArrowheads="1"/>
          </p:cNvSpPr>
          <p:nvPr/>
        </p:nvSpPr>
        <p:spPr bwMode="auto">
          <a:xfrm>
            <a:off x="442384" y="80017"/>
            <a:ext cx="4851713" cy="107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Discovery Science</a:t>
            </a:r>
          </a:p>
          <a:p>
            <a:pPr lvl="0" defTabSz="914400" eaLnBrk="0" fontAlgn="base" hangingPunct="0">
              <a:spcBef>
                <a:spcPct val="0"/>
              </a:spcBef>
              <a:spcAft>
                <a:spcPct val="0"/>
              </a:spcAft>
            </a:pPr>
            <a:r>
              <a:rPr lang="en-US" altLang="en-US" b="1" dirty="0">
                <a:latin typeface="Arial" panose="020B0604020202020204" pitchFamily="34" charset="0"/>
                <a:ea typeface="Times New Roman" panose="02020603050405020304" pitchFamily="18" charset="0"/>
                <a:cs typeface="Times New Roman" panose="02020603050405020304" pitchFamily="18" charset="0"/>
              </a:rPr>
              <a:t>b) Reducing the Impacts of Animal Diseases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3735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765</TotalTime>
  <Words>1072</Words>
  <Application>Microsoft Office PowerPoint</Application>
  <PresentationFormat>On-screen Show (4:3)</PresentationFormat>
  <Paragraphs>150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Office Theme</vt:lpstr>
      <vt:lpstr>PowerPoint Presentation</vt:lpstr>
      <vt:lpstr>PowerPoint Presentation</vt:lpstr>
      <vt:lpstr>2008-2017 Infrastructure Goals</vt:lpstr>
      <vt:lpstr>More prompt for Blueprint 2018-2027</vt:lpstr>
      <vt:lpstr>PowerPoint Presentation</vt:lpstr>
      <vt:lpstr>Themes, Topics and Goals for Blueprint 2018-2027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Goor, Angelica - NIFA</dc:creator>
  <cp:lastModifiedBy>Rexroad, III, Caird</cp:lastModifiedBy>
  <cp:revision>244</cp:revision>
  <dcterms:created xsi:type="dcterms:W3CDTF">2019-02-26T14:15:10Z</dcterms:created>
  <dcterms:modified xsi:type="dcterms:W3CDTF">2019-07-09T15:15:09Z</dcterms:modified>
</cp:coreProperties>
</file>